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sldIdLst>
    <p:sldId id="348" r:id="rId2"/>
    <p:sldId id="347" r:id="rId3"/>
    <p:sldId id="413" r:id="rId4"/>
    <p:sldId id="259" r:id="rId5"/>
    <p:sldId id="260" r:id="rId6"/>
    <p:sldId id="470" r:id="rId7"/>
    <p:sldId id="462" r:id="rId8"/>
    <p:sldId id="463" r:id="rId9"/>
    <p:sldId id="471" r:id="rId10"/>
    <p:sldId id="469" r:id="rId11"/>
    <p:sldId id="314" r:id="rId1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 ЮРИДИК Терминлар ва Унга қўйиладиган талаблар  </a:t>
            </a:r>
            <a:endParaRPr lang="uz-Cyrl-UZ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uz-Cyrl-UZ" sz="4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uz-Cyrl-UZ" sz="4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uz-Cyrl-UZ" sz="4400" dirty="0" smtClean="0">
                <a:solidFill>
                  <a:srgbClr val="FFFF00"/>
                </a:solidFill>
              </a:rPr>
              <a:t>31</a:t>
            </a:r>
            <a:r>
              <a:rPr lang="en-US" sz="4400" dirty="0" smtClean="0">
                <a:solidFill>
                  <a:srgbClr val="FFFF00"/>
                </a:solidFill>
              </a:rPr>
              <a:t>-</a:t>
            </a:r>
            <a:r>
              <a:rPr lang="ru-RU" sz="4400" dirty="0">
                <a:solidFill>
                  <a:srgbClr val="FFFF00"/>
                </a:solidFill>
              </a:rPr>
              <a:t>МАШ</a:t>
            </a:r>
            <a:r>
              <a:rPr lang="uz-Cyrl-UZ" sz="4400" dirty="0" smtClean="0">
                <a:solidFill>
                  <a:srgbClr val="FFFF00"/>
                </a:solidFill>
              </a:rPr>
              <a:t>ҒУЛОТ</a:t>
            </a:r>
          </a:p>
          <a:p>
            <a:pPr marL="0" indent="0" algn="ctr">
              <a:buNone/>
            </a:pPr>
            <a:endParaRPr lang="uz-Cyrl-UZ" sz="3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uz-Cyrl-UZ" sz="3000" dirty="0" smtClean="0">
                <a:solidFill>
                  <a:srgbClr val="FFFF00"/>
                </a:solidFill>
              </a:rPr>
              <a:t> </a:t>
            </a:r>
            <a:r>
              <a:rPr lang="uz-Cyrl-UZ" sz="2400" dirty="0" smtClean="0">
                <a:solidFill>
                  <a:srgbClr val="FFFF00"/>
                </a:solidFill>
              </a:rPr>
              <a:t>филология фанлари доктори, профессор </a:t>
            </a:r>
          </a:p>
          <a:p>
            <a:pPr marL="0" indent="0" algn="ctr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Ш.Н.КЎЧИМОВ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uz-Cyrl-UZ" sz="4400" dirty="0">
              <a:solidFill>
                <a:schemeClr val="tx2"/>
              </a:solidFill>
            </a:endParaRPr>
          </a:p>
          <a:p>
            <a:endParaRPr lang="uz-Cyrl-UZ" dirty="0"/>
          </a:p>
        </p:txBody>
      </p:sp>
    </p:spTree>
    <p:extLst>
      <p:ext uri="{BB962C8B-B14F-4D97-AF65-F5344CB8AC3E}">
        <p14:creationId xmlns="" xmlns:p14="http://schemas.microsoft.com/office/powerpoint/2010/main" val="9540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ТОПШИРИҚ:</a:t>
            </a:r>
          </a:p>
          <a:p>
            <a:pPr algn="just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ЎЗ Р Конституцияси 2</a:t>
            </a:r>
            <a:r>
              <a:rPr lang="en-US" sz="2400" dirty="0" smtClean="0">
                <a:solidFill>
                  <a:srgbClr val="FFFF00"/>
                </a:solidFill>
              </a:rPr>
              <a:t>-</a:t>
            </a:r>
            <a:r>
              <a:rPr lang="uz-Cyrl-UZ" sz="2400" dirty="0" smtClean="0">
                <a:solidFill>
                  <a:srgbClr val="FFFF00"/>
                </a:solidFill>
              </a:rPr>
              <a:t>бўлими</a:t>
            </a:r>
            <a:r>
              <a:rPr lang="en-US" sz="2400" dirty="0" smtClean="0">
                <a:solidFill>
                  <a:srgbClr val="FFFF00"/>
                </a:solidFill>
              </a:rPr>
              <a:t> (1</a:t>
            </a:r>
            <a:r>
              <a:rPr lang="uz-Cyrl-UZ" sz="2400" dirty="0" smtClean="0">
                <a:solidFill>
                  <a:srgbClr val="FFFF00"/>
                </a:solidFill>
              </a:rPr>
              <a:t>8</a:t>
            </a:r>
            <a:r>
              <a:rPr lang="en-US" sz="2400" dirty="0" smtClean="0">
                <a:solidFill>
                  <a:srgbClr val="FFFF00"/>
                </a:solidFill>
              </a:rPr>
              <a:t>-</a:t>
            </a:r>
            <a:r>
              <a:rPr lang="uz-Cyrl-UZ" sz="2400" dirty="0" smtClean="0">
                <a:solidFill>
                  <a:srgbClr val="FFFF00"/>
                </a:solidFill>
              </a:rPr>
              <a:t>52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мо</a:t>
            </a:r>
            <a:r>
              <a:rPr lang="uz-Cyrl-UZ" sz="2400" dirty="0" smtClean="0">
                <a:solidFill>
                  <a:srgbClr val="FFFF00"/>
                </a:solidFill>
              </a:rPr>
              <a:t>ддалар</a:t>
            </a:r>
            <a:r>
              <a:rPr lang="en-US" sz="2400" dirty="0" smtClean="0">
                <a:solidFill>
                  <a:srgbClr val="FFFF00"/>
                </a:solidFill>
              </a:rPr>
              <a:t>) </a:t>
            </a:r>
            <a:r>
              <a:rPr lang="uz-Cyrl-UZ" sz="2400" dirty="0" smtClean="0">
                <a:solidFill>
                  <a:srgbClr val="FFFF00"/>
                </a:solidFill>
              </a:rPr>
              <a:t>ни лингвистик таҳлил қилинг:</a:t>
            </a:r>
          </a:p>
          <a:p>
            <a:pPr lvl="0" algn="just">
              <a:buFontTx/>
              <a:buChar char="-"/>
            </a:pPr>
            <a:r>
              <a:rPr lang="ru-RU" sz="2400" dirty="0" err="1" smtClean="0">
                <a:solidFill>
                  <a:srgbClr val="FFFF00"/>
                </a:solidFill>
              </a:rPr>
              <a:t>жами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нечта</a:t>
            </a:r>
            <a:r>
              <a:rPr lang="ru-RU" sz="2400" dirty="0" smtClean="0">
                <a:solidFill>
                  <a:srgbClr val="FFFF00"/>
                </a:solidFill>
              </a:rPr>
              <a:t> термин</a:t>
            </a:r>
            <a:r>
              <a:rPr lang="uz-Cyrl-UZ" sz="2400" dirty="0" smtClean="0">
                <a:solidFill>
                  <a:srgbClr val="FFFF00"/>
                </a:solidFill>
              </a:rPr>
              <a:t> мавжудлигини аниқланг;</a:t>
            </a:r>
          </a:p>
          <a:p>
            <a:pPr lvl="0" algn="just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-  терминларнинг уларга </a:t>
            </a:r>
            <a:r>
              <a:rPr lang="ru-RU" sz="2400" dirty="0" err="1" smtClean="0">
                <a:solidFill>
                  <a:srgbClr val="FFFF00"/>
                </a:solidFill>
              </a:rPr>
              <a:t>қўйиладиган талабларга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қанчалик жавоб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беришини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ани</a:t>
            </a:r>
            <a:r>
              <a:rPr lang="uz-Cyrl-UZ" sz="2400" dirty="0" smtClean="0">
                <a:solidFill>
                  <a:srgbClr val="FFFF00"/>
                </a:solidFill>
              </a:rPr>
              <a:t>қ</a:t>
            </a:r>
            <a:r>
              <a:rPr lang="ru-RU" sz="2400" dirty="0" err="1" smtClean="0">
                <a:solidFill>
                  <a:srgbClr val="FFFF00"/>
                </a:solidFill>
              </a:rPr>
              <a:t>ланг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  <a:endParaRPr lang="uz-Cyrl-UZ" sz="2400" dirty="0" smtClean="0">
              <a:solidFill>
                <a:srgbClr val="FFFF00"/>
              </a:solidFill>
            </a:endParaRPr>
          </a:p>
          <a:p>
            <a:pPr lvl="0" algn="just">
              <a:buFontTx/>
              <a:buChar char="-"/>
            </a:pPr>
            <a:r>
              <a:rPr lang="ru-RU" sz="2400" dirty="0" err="1" smtClean="0">
                <a:solidFill>
                  <a:srgbClr val="FFFF00"/>
                </a:solidFill>
              </a:rPr>
              <a:t>уларнинг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тўғри ишлатилганлик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даражасини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ани</a:t>
            </a:r>
            <a:r>
              <a:rPr lang="uz-Cyrl-UZ" sz="2400" dirty="0" smtClean="0">
                <a:solidFill>
                  <a:srgbClr val="FFFF00"/>
                </a:solidFill>
              </a:rPr>
              <a:t>қланг</a:t>
            </a:r>
            <a:r>
              <a:rPr lang="ru-RU" sz="2400" dirty="0" smtClean="0">
                <a:solidFill>
                  <a:srgbClr val="FFFF00"/>
                </a:solidFill>
              </a:rPr>
              <a:t>;</a:t>
            </a:r>
          </a:p>
          <a:p>
            <a:pPr algn="just">
              <a:buFontTx/>
              <a:buChar char="-"/>
            </a:pPr>
            <a:r>
              <a:rPr lang="uz-Cyrl-UZ" sz="2400" dirty="0" smtClean="0">
                <a:solidFill>
                  <a:srgbClr val="FFFF00"/>
                </a:solidFill>
              </a:rPr>
              <a:t>терминларни тузилишига кўра  ажратиб ёзинг ва бунда уларнинг </a:t>
            </a:r>
            <a:r>
              <a:rPr lang="ru-RU" sz="2400" dirty="0" err="1" smtClean="0">
                <a:solidFill>
                  <a:srgbClr val="FFFF00"/>
                </a:solidFill>
              </a:rPr>
              <a:t>имло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қоидалари асосида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тўғри ёзилишига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алоҳида эътибор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беринг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buFontTx/>
              <a:buChar char="-"/>
            </a:pPr>
            <a:r>
              <a:rPr lang="uz-Cyrl-UZ" sz="2400" dirty="0" smtClean="0">
                <a:solidFill>
                  <a:srgbClr val="FFFF00"/>
                </a:solidFill>
              </a:rPr>
              <a:t>матннинг услубий тузилишига алоҳида эътибор қаратинг</a:t>
            </a:r>
            <a:r>
              <a:rPr lang="uz-Cyrl-UZ" sz="2400" dirty="0" smtClean="0">
                <a:solidFill>
                  <a:schemeClr val="tx2"/>
                </a:solidFill>
              </a:rPr>
              <a:t>.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ЭЪТИБОРИНГИЗ УЧУН РАҲМАТ</a:t>
            </a:r>
            <a:r>
              <a:rPr lang="uz-Cyrl-UZ" sz="4000" dirty="0" smtClean="0">
                <a:solidFill>
                  <a:srgbClr val="FFFF00"/>
                </a:solidFill>
              </a:rPr>
              <a:t>!!!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515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z-Cyrl-UZ" sz="2800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endParaRPr lang="uz-Cyrl-UZ" sz="2800" dirty="0" smtClean="0">
              <a:solidFill>
                <a:schemeClr val="tx2"/>
              </a:solidFill>
            </a:endParaRP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Термин ҳақида умумий маълумот;</a:t>
            </a: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Юридик терминнинг назарий қоидаси;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Юридик терминларнинг тузилишига кўра турлари;</a:t>
            </a:r>
          </a:p>
          <a:p>
            <a:pPr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4. Юридик терминларга қўйиладиган талаблар</a:t>
            </a:r>
          </a:p>
          <a:p>
            <a:pPr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5.  Юридик терминларни  тўғри қўллаш мезонлари.</a:t>
            </a:r>
          </a:p>
          <a:p>
            <a:pPr>
              <a:buAutoNum type="arabicPeriod"/>
            </a:pPr>
            <a:endParaRPr lang="uz-Cyrl-UZ" sz="2400" dirty="0" smtClean="0"/>
          </a:p>
          <a:p>
            <a:pPr>
              <a:buAutoNum type="arabicPeriod"/>
            </a:pPr>
            <a:endParaRPr lang="uz-Cyrl-UZ" dirty="0"/>
          </a:p>
        </p:txBody>
      </p:sp>
    </p:spTree>
    <p:extLst>
      <p:ext uri="{BB962C8B-B14F-4D97-AF65-F5344CB8AC3E}">
        <p14:creationId xmlns="" xmlns:p14="http://schemas.microsoft.com/office/powerpoint/2010/main" val="194116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z-Cyrl-UZ" dirty="0" smtClean="0"/>
          </a:p>
          <a:p>
            <a:pPr algn="ctr">
              <a:buNone/>
            </a:pPr>
            <a:endParaRPr lang="uz-Cyrl-UZ" sz="24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 </a:t>
            </a:r>
            <a:r>
              <a:rPr lang="uz-Cyrl-UZ" sz="3200" dirty="0" smtClean="0">
                <a:solidFill>
                  <a:srgbClr val="FFFF00"/>
                </a:solidFill>
              </a:rPr>
              <a:t>“ТЕРМИН” ДЕГАНДА НИМАНИ </a:t>
            </a:r>
          </a:p>
          <a:p>
            <a:pPr algn="ctr"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ТУШУНАСИЗ?</a:t>
            </a:r>
          </a:p>
          <a:p>
            <a:endParaRPr lang="uz-Cyrl-UZ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755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7924800" cy="5000644"/>
          </a:xfrm>
        </p:spPr>
        <p:txBody>
          <a:bodyPr>
            <a:normAutofit/>
          </a:bodyPr>
          <a:lstStyle/>
          <a:p>
            <a:endParaRPr lang="ru-RU" sz="2200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       “</a:t>
            </a:r>
            <a:r>
              <a:rPr lang="uz-Cyrl-UZ" sz="3600" dirty="0" smtClean="0">
                <a:solidFill>
                  <a:srgbClr val="FFFF00"/>
                </a:solidFill>
              </a:rPr>
              <a:t>ТЕРМИН” ДЕГАНДА  </a:t>
            </a:r>
            <a:r>
              <a:rPr lang="ru-RU" sz="3600" dirty="0" err="1" smtClean="0">
                <a:solidFill>
                  <a:srgbClr val="FFFF00"/>
                </a:solidFill>
              </a:rPr>
              <a:t>маълум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бир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соҳага оид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махсус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тушунчани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англатувчи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ва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мазмун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жиҳатдан бир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маънони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ифодаловчи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сўз</a:t>
            </a:r>
            <a:r>
              <a:rPr lang="ru-RU" sz="3600" dirty="0" smtClean="0">
                <a:solidFill>
                  <a:srgbClr val="FFFF00"/>
                </a:solidFill>
              </a:rPr>
              <a:t> (</a:t>
            </a:r>
            <a:r>
              <a:rPr lang="ru-RU" sz="3600" dirty="0" err="1" smtClean="0">
                <a:solidFill>
                  <a:srgbClr val="FFFF00"/>
                </a:solidFill>
              </a:rPr>
              <a:t>сўз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бирикмаси</a:t>
            </a:r>
            <a:r>
              <a:rPr lang="ru-RU" sz="3600" dirty="0" smtClean="0">
                <a:solidFill>
                  <a:srgbClr val="FFFF00"/>
                </a:solidFill>
              </a:rPr>
              <a:t>) </a:t>
            </a:r>
            <a:r>
              <a:rPr lang="ru-RU" sz="3600" dirty="0" err="1" smtClean="0">
                <a:solidFill>
                  <a:srgbClr val="FFFF00"/>
                </a:solidFill>
              </a:rPr>
              <a:t>тушунилади</a:t>
            </a:r>
            <a:r>
              <a:rPr lang="ru-RU" sz="3600" dirty="0" smtClean="0">
                <a:solidFill>
                  <a:srgbClr val="FFFF00"/>
                </a:solidFill>
              </a:rPr>
              <a:t>.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43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sz="3200" dirty="0" smtClean="0">
                <a:solidFill>
                  <a:schemeClr val="tx2"/>
                </a:solidFill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7924800" cy="5786478"/>
          </a:xfrm>
        </p:spPr>
        <p:txBody>
          <a:bodyPr>
            <a:normAutofit/>
          </a:bodyPr>
          <a:lstStyle/>
          <a:p>
            <a:pPr algn="just"/>
            <a:endParaRPr lang="ru-RU" sz="2400" b="1" dirty="0" smtClean="0"/>
          </a:p>
          <a:p>
            <a:pPr algn="just"/>
            <a:r>
              <a:rPr lang="ru-RU" sz="3200" dirty="0" err="1" smtClean="0">
                <a:solidFill>
                  <a:srgbClr val="FFFF00"/>
                </a:solidFill>
              </a:rPr>
              <a:t>Барча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терминлар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сўз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ҳисобланади, лекин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ҳамма сўзлар</a:t>
            </a:r>
            <a:r>
              <a:rPr lang="ru-RU" sz="3200" dirty="0" smtClean="0">
                <a:solidFill>
                  <a:srgbClr val="FFFF00"/>
                </a:solidFill>
              </a:rPr>
              <a:t> термин </a:t>
            </a:r>
            <a:r>
              <a:rPr lang="ru-RU" sz="3200" dirty="0" err="1" smtClean="0">
                <a:solidFill>
                  <a:srgbClr val="FFFF00"/>
                </a:solidFill>
              </a:rPr>
              <a:t>бўлавермайди</a:t>
            </a:r>
            <a:r>
              <a:rPr lang="ru-RU" sz="32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endParaRPr lang="ru-RU" sz="3200" dirty="0" smtClean="0">
              <a:solidFill>
                <a:srgbClr val="FFFF00"/>
              </a:solidFill>
            </a:endParaRPr>
          </a:p>
          <a:p>
            <a:pPr algn="just"/>
            <a:r>
              <a:rPr lang="ru-RU" sz="3200" dirty="0" err="1" smtClean="0">
                <a:solidFill>
                  <a:srgbClr val="FFFF00"/>
                </a:solidFill>
              </a:rPr>
              <a:t>Нима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учун</a:t>
            </a:r>
            <a:r>
              <a:rPr lang="ru-RU" sz="3200" dirty="0" smtClean="0">
                <a:solidFill>
                  <a:srgbClr val="FFFF00"/>
                </a:solidFill>
              </a:rPr>
              <a:t>?</a:t>
            </a:r>
            <a:r>
              <a:rPr lang="ru-RU" sz="3200" b="1" dirty="0" smtClean="0">
                <a:solidFill>
                  <a:srgbClr val="FFFF00"/>
                </a:solidFill>
              </a:rPr>
              <a:t>  </a:t>
            </a:r>
          </a:p>
          <a:p>
            <a:pPr algn="just">
              <a:buNone/>
            </a:pPr>
            <a:endParaRPr lang="uz-Cyrl-UZ" sz="3200" b="1" dirty="0" smtClean="0">
              <a:solidFill>
                <a:srgbClr val="FFFF00"/>
              </a:solidFill>
            </a:endParaRPr>
          </a:p>
          <a:p>
            <a:pPr algn="just"/>
            <a:r>
              <a:rPr lang="uz-Cyrl-UZ" sz="3200" dirty="0" smtClean="0">
                <a:solidFill>
                  <a:srgbClr val="FFFF00"/>
                </a:solidFill>
              </a:rPr>
              <a:t>Терминми ёки атама?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ru-RU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uz-Cyrl-UZ" sz="2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809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sz="3200" dirty="0" err="1" smtClean="0">
                <a:solidFill>
                  <a:srgbClr val="FFFF00"/>
                </a:solidFill>
              </a:rPr>
              <a:t>Юридик</a:t>
            </a:r>
            <a:r>
              <a:rPr lang="ru-RU" sz="3200" dirty="0" smtClean="0">
                <a:solidFill>
                  <a:srgbClr val="FFFF00"/>
                </a:solidFill>
              </a:rPr>
              <a:t> термин - </a:t>
            </a:r>
            <a:r>
              <a:rPr lang="ru-RU" sz="3200" dirty="0" err="1" smtClean="0">
                <a:solidFill>
                  <a:srgbClr val="FFFF00"/>
                </a:solidFill>
              </a:rPr>
              <a:t>маълум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бир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юридик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тушунчанинг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ташқи кўриниши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 err="1" smtClean="0">
                <a:solidFill>
                  <a:srgbClr val="FFFF00"/>
                </a:solidFill>
              </a:rPr>
              <a:t>номланиши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бўлиб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 err="1" smtClean="0">
                <a:solidFill>
                  <a:srgbClr val="FFFF00"/>
                </a:solidFill>
              </a:rPr>
              <a:t>мантиқий жиҳатдан бир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ҳуқуқий маънони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ифодаловчи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услубий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жиҳатдан </a:t>
            </a:r>
            <a:r>
              <a:rPr lang="ru-RU" sz="3200" dirty="0" smtClean="0">
                <a:solidFill>
                  <a:srgbClr val="FFFF00"/>
                </a:solidFill>
              </a:rPr>
              <a:t>нейтрал </a:t>
            </a:r>
            <a:r>
              <a:rPr lang="ru-RU" sz="3200" dirty="0" err="1" smtClean="0">
                <a:solidFill>
                  <a:srgbClr val="FFFF00"/>
                </a:solidFill>
              </a:rPr>
              <a:t>бўлган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сўз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ёки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сўзлар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бирикмасидир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500042"/>
            <a:ext cx="7924800" cy="6072230"/>
          </a:xfrm>
        </p:spPr>
        <p:txBody>
          <a:bodyPr>
            <a:normAutofit/>
          </a:bodyPr>
          <a:lstStyle/>
          <a:p>
            <a:pPr algn="ctr"/>
            <a:r>
              <a:rPr lang="uz-Cyrl-UZ" sz="28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Ўзбек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юридик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терминлари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тузилишига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кўра</a:t>
            </a:r>
            <a:r>
              <a:rPr lang="ru-RU" sz="3000" dirty="0" smtClean="0">
                <a:solidFill>
                  <a:srgbClr val="FFFF00"/>
                </a:solidFill>
              </a:rPr>
              <a:t>  </a:t>
            </a:r>
            <a:r>
              <a:rPr lang="ru-RU" sz="3000" dirty="0" err="1" smtClean="0">
                <a:solidFill>
                  <a:srgbClr val="FFFF00"/>
                </a:solidFill>
              </a:rPr>
              <a:t>қуйидаги турларга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бўлинади</a:t>
            </a:r>
            <a:r>
              <a:rPr lang="ru-RU" sz="3000" dirty="0" smtClean="0">
                <a:solidFill>
                  <a:srgbClr val="FFFF00"/>
                </a:solidFill>
              </a:rPr>
              <a:t>: </a:t>
            </a:r>
          </a:p>
          <a:p>
            <a:pPr algn="just"/>
            <a:endParaRPr lang="ru-RU" sz="3000" dirty="0" smtClean="0">
              <a:solidFill>
                <a:srgbClr val="FFFF00"/>
              </a:solidFill>
            </a:endParaRPr>
          </a:p>
          <a:p>
            <a:pPr algn="just"/>
            <a:r>
              <a:rPr lang="ru-RU" sz="3000" dirty="0" smtClean="0">
                <a:solidFill>
                  <a:srgbClr val="FFFF00"/>
                </a:solidFill>
              </a:rPr>
              <a:t>1. </a:t>
            </a:r>
            <a:r>
              <a:rPr lang="ru-RU" sz="3000" dirty="0" err="1" smtClean="0">
                <a:solidFill>
                  <a:srgbClr val="FFFF00"/>
                </a:solidFill>
              </a:rPr>
              <a:t>Икки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сўздан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ташкил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топган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терминлар</a:t>
            </a:r>
            <a:r>
              <a:rPr lang="ru-RU" sz="3000" dirty="0" smtClean="0">
                <a:solidFill>
                  <a:schemeClr val="tx2"/>
                </a:solidFill>
              </a:rPr>
              <a:t>: </a:t>
            </a:r>
            <a:r>
              <a:rPr lang="ru-RU" sz="3000" i="1" dirty="0" err="1" smtClean="0"/>
              <a:t>жиноят</a:t>
            </a:r>
            <a:r>
              <a:rPr lang="ru-RU" sz="3000" i="1" dirty="0" smtClean="0"/>
              <a:t> </a:t>
            </a:r>
            <a:r>
              <a:rPr lang="ru-RU" sz="3000" i="1" dirty="0" err="1" smtClean="0"/>
              <a:t>кодекси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Олий</a:t>
            </a:r>
            <a:r>
              <a:rPr lang="ru-RU" sz="3000" i="1" dirty="0" smtClean="0"/>
              <a:t> суд, </a:t>
            </a:r>
            <a:r>
              <a:rPr lang="ru-RU" sz="3000" i="1" dirty="0" err="1" smtClean="0"/>
              <a:t>қонун ижодкорлиги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олий</a:t>
            </a:r>
            <a:r>
              <a:rPr lang="ru-RU" sz="3000" i="1" dirty="0" smtClean="0"/>
              <a:t> </a:t>
            </a:r>
            <a:r>
              <a:rPr lang="ru-RU" sz="3000" i="1" dirty="0" err="1" smtClean="0"/>
              <a:t>жазо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маъмурий</a:t>
            </a:r>
            <a:r>
              <a:rPr lang="ru-RU" sz="3000" i="1" dirty="0" smtClean="0"/>
              <a:t> </a:t>
            </a:r>
            <a:r>
              <a:rPr lang="ru-RU" sz="3000" i="1" dirty="0" err="1" smtClean="0"/>
              <a:t>ишлар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жиноий</a:t>
            </a:r>
            <a:r>
              <a:rPr lang="ru-RU" sz="3000" i="1" dirty="0" smtClean="0"/>
              <a:t> </a:t>
            </a:r>
            <a:r>
              <a:rPr lang="ru-RU" sz="3000" i="1" dirty="0" err="1" smtClean="0"/>
              <a:t>жазо</a:t>
            </a:r>
            <a:r>
              <a:rPr lang="ru-RU" sz="3000" dirty="0" smtClean="0"/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кабилар</a:t>
            </a:r>
            <a:r>
              <a:rPr lang="ru-RU" sz="30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ru-RU" sz="3000" dirty="0" smtClean="0">
                <a:solidFill>
                  <a:schemeClr val="tx2"/>
                </a:solidFill>
              </a:rPr>
              <a:t>2. </a:t>
            </a:r>
            <a:r>
              <a:rPr lang="ru-RU" sz="3000" dirty="0" err="1" smtClean="0">
                <a:solidFill>
                  <a:srgbClr val="FFFF00"/>
                </a:solidFill>
              </a:rPr>
              <a:t>Уч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сўздан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ташкил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топган</a:t>
            </a:r>
            <a:r>
              <a:rPr lang="ru-RU" sz="3000" dirty="0" smtClean="0">
                <a:solidFill>
                  <a:srgbClr val="FFFF00"/>
                </a:solidFill>
              </a:rPr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терминлар</a:t>
            </a:r>
            <a:r>
              <a:rPr lang="ru-RU" sz="3000" dirty="0" smtClean="0">
                <a:solidFill>
                  <a:srgbClr val="FFFF00"/>
                </a:solidFill>
              </a:rPr>
              <a:t>: </a:t>
            </a:r>
            <a:r>
              <a:rPr lang="ru-RU" sz="3000" i="1" dirty="0" err="1" smtClean="0">
                <a:solidFill>
                  <a:srgbClr val="FFFF00"/>
                </a:solidFill>
              </a:rPr>
              <a:t>озодликдан</a:t>
            </a:r>
            <a:r>
              <a:rPr lang="ru-RU" sz="3000" i="1" dirty="0" smtClean="0">
                <a:solidFill>
                  <a:srgbClr val="FFFF00"/>
                </a:solidFill>
              </a:rPr>
              <a:t> </a:t>
            </a:r>
            <a:r>
              <a:rPr lang="ru-RU" sz="3000" i="1" dirty="0" err="1" smtClean="0">
                <a:solidFill>
                  <a:srgbClr val="FFFF00"/>
                </a:solidFill>
              </a:rPr>
              <a:t>маҳрум этиш</a:t>
            </a:r>
            <a:r>
              <a:rPr lang="ru-RU" sz="3000" i="1" dirty="0" smtClean="0">
                <a:solidFill>
                  <a:srgbClr val="FFFF00"/>
                </a:solidFill>
              </a:rPr>
              <a:t>, </a:t>
            </a:r>
            <a:r>
              <a:rPr lang="ru-RU" sz="3000" i="1" dirty="0" err="1" smtClean="0">
                <a:solidFill>
                  <a:srgbClr val="FFFF00"/>
                </a:solidFill>
              </a:rPr>
              <a:t>жиноят-қидирув </a:t>
            </a:r>
            <a:r>
              <a:rPr lang="ru-RU" sz="3000" i="1" dirty="0" err="1" smtClean="0"/>
              <a:t>бўлими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суднинг</a:t>
            </a:r>
            <a:r>
              <a:rPr lang="ru-RU" sz="3000" i="1" dirty="0" smtClean="0"/>
              <a:t> </a:t>
            </a:r>
            <a:r>
              <a:rPr lang="ru-RU" sz="3000" i="1" dirty="0" err="1" smtClean="0"/>
              <a:t>бошқарув мажлиси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қонун чиқарувчи </a:t>
            </a:r>
            <a:r>
              <a:rPr lang="ru-RU" sz="3000" i="1" dirty="0" smtClean="0"/>
              <a:t>орган</a:t>
            </a:r>
            <a:r>
              <a:rPr lang="ru-RU" sz="3000" dirty="0" smtClean="0"/>
              <a:t> </a:t>
            </a:r>
            <a:r>
              <a:rPr lang="ru-RU" sz="3000" dirty="0" err="1" smtClean="0">
                <a:solidFill>
                  <a:srgbClr val="FFFF00"/>
                </a:solidFill>
              </a:rPr>
              <a:t>кабилар</a:t>
            </a:r>
            <a:r>
              <a:rPr lang="ru-RU" sz="30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endParaRPr lang="uz-Cyrl-UZ" sz="2800" dirty="0" smtClean="0">
              <a:solidFill>
                <a:schemeClr val="tx2"/>
              </a:solidFill>
            </a:endParaRPr>
          </a:p>
          <a:p>
            <a:pPr algn="just"/>
            <a:endParaRPr lang="uz-Cyrl-UZ" sz="2800" dirty="0" smtClean="0">
              <a:solidFill>
                <a:schemeClr val="tx2"/>
              </a:solidFill>
            </a:endParaRPr>
          </a:p>
          <a:p>
            <a:pPr algn="just"/>
            <a:endParaRPr lang="uz-Cyrl-UZ" sz="2800" dirty="0" smtClean="0">
              <a:solidFill>
                <a:schemeClr val="tx2"/>
              </a:solidFill>
            </a:endParaRPr>
          </a:p>
          <a:p>
            <a:pPr algn="just"/>
            <a:endParaRPr lang="uz-Cyrl-UZ" sz="2800" dirty="0" smtClean="0">
              <a:solidFill>
                <a:schemeClr val="tx2"/>
              </a:solidFill>
            </a:endParaRPr>
          </a:p>
          <a:p>
            <a:pPr algn="just"/>
            <a:endParaRPr lang="ru-RU" sz="2800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214290"/>
            <a:ext cx="7924800" cy="6357982"/>
          </a:xfrm>
        </p:spPr>
        <p:txBody>
          <a:bodyPr>
            <a:normAutofit/>
          </a:bodyPr>
          <a:lstStyle/>
          <a:p>
            <a:pPr algn="just"/>
            <a:r>
              <a:rPr lang="ru-RU" sz="3300" i="1" dirty="0" smtClean="0">
                <a:solidFill>
                  <a:schemeClr val="tx2"/>
                </a:solidFill>
              </a:rPr>
              <a:t> </a:t>
            </a:r>
            <a:r>
              <a:rPr lang="ru-RU" sz="3300" dirty="0" smtClean="0">
                <a:solidFill>
                  <a:schemeClr val="tx2"/>
                </a:solidFill>
              </a:rPr>
              <a:t>3. </a:t>
            </a:r>
            <a:r>
              <a:rPr lang="ru-RU" sz="3300" dirty="0" err="1" smtClean="0">
                <a:solidFill>
                  <a:srgbClr val="FFFF00"/>
                </a:solidFill>
              </a:rPr>
              <a:t>Тўртта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сўздан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ташкил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топган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терминлар</a:t>
            </a:r>
            <a:r>
              <a:rPr lang="ru-RU" sz="3300" dirty="0" smtClean="0">
                <a:solidFill>
                  <a:schemeClr val="tx2"/>
                </a:solidFill>
              </a:rPr>
              <a:t>: </a:t>
            </a:r>
            <a:r>
              <a:rPr lang="ru-RU" sz="3300" i="1" dirty="0" err="1" smtClean="0"/>
              <a:t>дастлабки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ҳуқуқий ҳолатни тиклаш</a:t>
            </a:r>
            <a:r>
              <a:rPr lang="ru-RU" sz="3300" i="1" dirty="0" smtClean="0"/>
              <a:t> (реституция), </a:t>
            </a:r>
            <a:r>
              <a:rPr lang="ru-RU" sz="3300" i="1" dirty="0" err="1" smtClean="0"/>
              <a:t>тиббий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характердаги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мажбурлов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чоралари</a:t>
            </a:r>
            <a:r>
              <a:rPr lang="ru-RU" sz="3300" dirty="0" smtClean="0"/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кабилар</a:t>
            </a:r>
            <a:r>
              <a:rPr lang="ru-RU" sz="33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endParaRPr lang="ru-RU" sz="3300" dirty="0" smtClean="0">
              <a:solidFill>
                <a:schemeClr val="tx2"/>
              </a:solidFill>
            </a:endParaRPr>
          </a:p>
          <a:p>
            <a:pPr algn="just"/>
            <a:r>
              <a:rPr lang="ru-RU" sz="3300" dirty="0" smtClean="0">
                <a:solidFill>
                  <a:srgbClr val="FFFF00"/>
                </a:solidFill>
              </a:rPr>
              <a:t>4. </a:t>
            </a:r>
            <a:r>
              <a:rPr lang="ru-RU" sz="3300" dirty="0" err="1" smtClean="0">
                <a:solidFill>
                  <a:srgbClr val="FFFF00"/>
                </a:solidFill>
              </a:rPr>
              <a:t>Бешта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сўздан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ташкил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топган</a:t>
            </a:r>
            <a:r>
              <a:rPr lang="ru-RU" sz="3300" dirty="0" smtClean="0">
                <a:solidFill>
                  <a:srgbClr val="FFFF00"/>
                </a:solidFill>
              </a:rPr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терминлар</a:t>
            </a:r>
            <a:r>
              <a:rPr lang="ru-RU" sz="3300" dirty="0" smtClean="0">
                <a:solidFill>
                  <a:srgbClr val="FFFF00"/>
                </a:solidFill>
              </a:rPr>
              <a:t>: </a:t>
            </a:r>
            <a:r>
              <a:rPr lang="ru-RU" sz="3300" i="1" dirty="0" err="1" smtClean="0"/>
              <a:t>икки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ёки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ундан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ортиқ судланган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шахс</a:t>
            </a:r>
            <a:r>
              <a:rPr lang="ru-RU" sz="3300" i="1" dirty="0" smtClean="0"/>
              <a:t> (рецидивист), </a:t>
            </a:r>
            <a:r>
              <a:rPr lang="ru-RU" sz="3300" i="1" dirty="0" err="1" smtClean="0"/>
              <a:t>ҳокимият ва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хизмат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ваколатларидан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четга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чиқиш</a:t>
            </a:r>
            <a:r>
              <a:rPr lang="ru-RU" sz="3300" dirty="0" err="1" smtClean="0"/>
              <a:t> </a:t>
            </a:r>
            <a:r>
              <a:rPr lang="ru-RU" sz="3300" dirty="0" err="1" smtClean="0">
                <a:solidFill>
                  <a:srgbClr val="FFFF00"/>
                </a:solidFill>
              </a:rPr>
              <a:t>кабилар</a:t>
            </a:r>
            <a:r>
              <a:rPr lang="ru-RU" sz="33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endParaRPr lang="ru-RU" sz="3300" i="1" dirty="0" smtClean="0">
              <a:solidFill>
                <a:schemeClr val="tx2"/>
              </a:solidFill>
            </a:endParaRPr>
          </a:p>
          <a:p>
            <a:pPr algn="just"/>
            <a:endParaRPr lang="ru-RU" sz="2600" i="1" dirty="0" smtClean="0">
              <a:solidFill>
                <a:schemeClr val="tx2"/>
              </a:solidFill>
            </a:endParaRPr>
          </a:p>
          <a:p>
            <a:pPr algn="just"/>
            <a:endParaRPr lang="ru-RU" sz="2600" i="1" dirty="0" smtClean="0">
              <a:solidFill>
                <a:schemeClr val="tx2"/>
              </a:solidFill>
            </a:endParaRPr>
          </a:p>
          <a:p>
            <a:pPr algn="just"/>
            <a:endParaRPr lang="ru-RU" sz="2600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Юридик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терминларга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uz-Cyrl-UZ" dirty="0" smtClean="0">
                <a:solidFill>
                  <a:srgbClr val="FFFF00"/>
                </a:solidFill>
              </a:rPr>
              <a:t>қўйиладиган талаблар</a:t>
            </a:r>
            <a:br>
              <a:rPr lang="uz-Cyrl-UZ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285860"/>
            <a:ext cx="7924800" cy="5286412"/>
          </a:xfrm>
        </p:spPr>
        <p:txBody>
          <a:bodyPr/>
          <a:lstStyle/>
          <a:p>
            <a:pPr marL="514350" indent="-514350">
              <a:buAutoNum type="arabicPeriod"/>
            </a:pPr>
            <a:endParaRPr lang="uz-Cyrl-UZ" sz="2800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1. Ҳар қандай термин она тилининг қонун-қоидалари асосида яратилмоғи лозим; </a:t>
            </a:r>
          </a:p>
          <a:p>
            <a:pPr marL="514350" indent="-514350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2. Термин тушунчани тўғри ва аниқ ифодалаши керак;</a:t>
            </a:r>
          </a:p>
          <a:p>
            <a:pPr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3. Терминлар синонимияси ва омонимиясига йўл қўйилмайди; </a:t>
            </a:r>
          </a:p>
          <a:p>
            <a:pPr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4. Термин мумкин қадар ихчам ва қисқа бўлиши лозим</a:t>
            </a:r>
            <a:r>
              <a:rPr lang="uz-Cyrl-UZ" b="1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1482</TotalTime>
  <Words>360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Горизонт</vt:lpstr>
      <vt:lpstr> ЮРИДИК Терминлар ва Унга қўйиладиган талаблар  </vt:lpstr>
      <vt:lpstr>Слайд 2</vt:lpstr>
      <vt:lpstr> </vt:lpstr>
      <vt:lpstr> </vt:lpstr>
      <vt:lpstr>  </vt:lpstr>
      <vt:lpstr>Слайд 6</vt:lpstr>
      <vt:lpstr>Слайд 7</vt:lpstr>
      <vt:lpstr>Слайд 8</vt:lpstr>
      <vt:lpstr>Юридик терминларга қўйиладиган талаблар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ИЖРО ИНТИЗОМИ ВА ҲУЖЖАТЛАР БИЛАН ИШЛАШДА ИШ ЮРИТИШНИ  ТАШКИЛ ҚИЛИШ</dc:title>
  <dc:creator>Shukhrat Kuchimov</dc:creator>
  <cp:lastModifiedBy>Пользователь</cp:lastModifiedBy>
  <cp:revision>328</cp:revision>
  <cp:lastPrinted>2014-12-02T13:17:35Z</cp:lastPrinted>
  <dcterms:created xsi:type="dcterms:W3CDTF">2014-09-24T07:53:02Z</dcterms:created>
  <dcterms:modified xsi:type="dcterms:W3CDTF">2018-03-27T14:23:44Z</dcterms:modified>
</cp:coreProperties>
</file>