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80" r:id="rId1"/>
  </p:sldMasterIdLst>
  <p:sldIdLst>
    <p:sldId id="348" r:id="rId2"/>
    <p:sldId id="347" r:id="rId3"/>
    <p:sldId id="498" r:id="rId4"/>
    <p:sldId id="499" r:id="rId5"/>
    <p:sldId id="483" r:id="rId6"/>
    <p:sldId id="484" r:id="rId7"/>
    <p:sldId id="485" r:id="rId8"/>
    <p:sldId id="493" r:id="rId9"/>
    <p:sldId id="486" r:id="rId10"/>
    <p:sldId id="494" r:id="rId11"/>
    <p:sldId id="488" r:id="rId12"/>
    <p:sldId id="496" r:id="rId13"/>
    <p:sldId id="487" r:id="rId14"/>
    <p:sldId id="497" r:id="rId15"/>
    <p:sldId id="490" r:id="rId16"/>
    <p:sldId id="491" r:id="rId17"/>
    <p:sldId id="492" r:id="rId18"/>
    <p:sldId id="314" r:id="rId19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yurislingvistika.ukit.me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urislingvistika.ukit.me/" TargetMode="External"/><Relationship Id="rId2" Type="http://schemas.openxmlformats.org/officeDocument/2006/relationships/hyperlink" Target="http://yurislingvistika.ukit.m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yurislingvistika.ukit.m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725602"/>
          </a:xfrm>
        </p:spPr>
        <p:txBody>
          <a:bodyPr anchor="t"/>
          <a:lstStyle/>
          <a:p>
            <a:pPr algn="ctr"/>
            <a:r>
              <a:rPr lang="uz-Cyrl-UZ" sz="2400" dirty="0" smtClean="0">
                <a:solidFill>
                  <a:schemeClr val="tx2"/>
                </a:solidFill>
              </a:rPr>
              <a:t> </a:t>
            </a:r>
            <a:r>
              <a:rPr lang="uz-Cyrl-UZ" sz="2800" b="1" dirty="0" smtClean="0">
                <a:solidFill>
                  <a:srgbClr val="FFFF00"/>
                </a:solidFill>
                <a:latin typeface="Times New Roman" pitchFamily="18" charset="0"/>
              </a:rPr>
              <a:t>ЮРИДИК матнни тўғри шарҳлашда Грамматик   </a:t>
            </a:r>
            <a:r>
              <a:rPr lang="uz-Cyrl-UZ" sz="2800" b="1" dirty="0" smtClean="0">
                <a:solidFill>
                  <a:srgbClr val="FFFF00"/>
                </a:solidFill>
                <a:latin typeface="Times New Roman" pitchFamily="18" charset="0"/>
              </a:rPr>
              <a:t>МЕЪЁРнинг</a:t>
            </a:r>
            <a:br>
              <a:rPr lang="uz-Cyrl-UZ" sz="2800" b="1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uz-Cyrl-UZ" sz="2800" b="1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uz-Cyrl-UZ" sz="2800" b="1" dirty="0" smtClean="0">
                <a:solidFill>
                  <a:srgbClr val="FFFF00"/>
                </a:solidFill>
                <a:latin typeface="Times New Roman" pitchFamily="18" charset="0"/>
              </a:rPr>
              <a:t>ўрни</a:t>
            </a:r>
            <a:endParaRPr lang="uz-Cyrl-UZ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829196"/>
          </a:xfrm>
        </p:spPr>
        <p:txBody>
          <a:bodyPr>
            <a:normAutofit/>
          </a:bodyPr>
          <a:lstStyle/>
          <a:p>
            <a:endParaRPr lang="uz-Cyrl-UZ" sz="440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uz-Cyrl-UZ" sz="3200" dirty="0" smtClean="0">
                <a:solidFill>
                  <a:srgbClr val="FFFF00"/>
                </a:solidFill>
              </a:rPr>
              <a:t> </a:t>
            </a:r>
          </a:p>
          <a:p>
            <a:pPr marL="0" indent="0" algn="ctr">
              <a:buNone/>
            </a:pPr>
            <a:endParaRPr lang="uz-Cyrl-UZ" sz="30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uz-Cyrl-UZ" sz="3000" dirty="0" smtClean="0">
                <a:solidFill>
                  <a:srgbClr val="FFFF00"/>
                </a:solidFill>
              </a:rPr>
              <a:t> </a:t>
            </a:r>
            <a:r>
              <a:rPr lang="uz-Cyrl-UZ" sz="2400" dirty="0" smtClean="0">
                <a:solidFill>
                  <a:srgbClr val="FFFF00"/>
                </a:solidFill>
              </a:rPr>
              <a:t>филология фанлари доктори </a:t>
            </a:r>
          </a:p>
          <a:p>
            <a:pPr marL="0" indent="0" algn="ctr">
              <a:buNone/>
            </a:pPr>
            <a:r>
              <a:rPr lang="uz-Cyrl-UZ" sz="2400" dirty="0" smtClean="0">
                <a:solidFill>
                  <a:srgbClr val="FFFF00"/>
                </a:solidFill>
              </a:rPr>
              <a:t>Ш.Н.КЎЧИМОВ</a:t>
            </a:r>
          </a:p>
          <a:p>
            <a:pPr marL="0" indent="0" algn="ctr">
              <a:buNone/>
            </a:pPr>
            <a:endParaRPr lang="uz-Cyrl-UZ" sz="2400" dirty="0" smtClean="0">
              <a:solidFill>
                <a:srgbClr val="FFFF00"/>
              </a:solidFill>
            </a:endParaRPr>
          </a:p>
          <a:p>
            <a:pPr marL="0" indent="0" algn="r">
              <a:buNone/>
            </a:pP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400" u="sng" dirty="0" smtClean="0">
                <a:solidFill>
                  <a:srgbClr val="FFFF00"/>
                </a:solidFill>
                <a:hlinkClick r:id="rId2"/>
              </a:rPr>
              <a:t>http://www.yurislingvistika.ukit.me</a:t>
            </a:r>
            <a:endParaRPr lang="en-US" sz="2400" u="sng" dirty="0" smtClean="0">
              <a:solidFill>
                <a:srgbClr val="FFFF00"/>
              </a:solidFill>
            </a:endParaRPr>
          </a:p>
          <a:p>
            <a:pPr marL="0" indent="0" algn="r">
              <a:buNone/>
            </a:pPr>
            <a:endParaRPr lang="ru-RU" sz="24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uz-Cyrl-UZ" sz="4400" dirty="0">
              <a:solidFill>
                <a:schemeClr val="tx2"/>
              </a:solidFill>
            </a:endParaRPr>
          </a:p>
          <a:p>
            <a:endParaRPr lang="uz-Cyrl-UZ" dirty="0"/>
          </a:p>
        </p:txBody>
      </p:sp>
    </p:spTree>
    <p:extLst>
      <p:ext uri="{BB962C8B-B14F-4D97-AF65-F5344CB8AC3E}">
        <p14:creationId xmlns="" xmlns:p14="http://schemas.microsoft.com/office/powerpoint/2010/main" val="9540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25470"/>
          </a:xfrm>
        </p:spPr>
        <p:txBody>
          <a:bodyPr anchor="t"/>
          <a:lstStyle/>
          <a:p>
            <a:pPr algn="ctr"/>
            <a:r>
              <a:rPr lang="uz-Cyrl-UZ" sz="2800" cap="none" dirty="0" smtClean="0">
                <a:solidFill>
                  <a:srgbClr val="FFFF00"/>
                </a:solidFill>
              </a:rPr>
              <a:t> ХУЛОСА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42910" y="1214422"/>
            <a:ext cx="7924800" cy="457203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z-Cyrl-UZ" sz="2800" i="1" dirty="0" smtClean="0">
                <a:solidFill>
                  <a:srgbClr val="FFFF00"/>
                </a:solidFill>
              </a:rPr>
              <a:t>      </a:t>
            </a:r>
          </a:p>
          <a:p>
            <a:pPr algn="just">
              <a:buNone/>
            </a:pPr>
            <a:r>
              <a:rPr lang="uz-Cyrl-UZ" sz="2800" i="1" dirty="0" smtClean="0">
                <a:solidFill>
                  <a:srgbClr val="FFFF00"/>
                </a:solidFill>
              </a:rPr>
              <a:t>        Моддада 2</a:t>
            </a:r>
            <a:r>
              <a:rPr lang="en-US" sz="2800" i="1" dirty="0" smtClean="0">
                <a:solidFill>
                  <a:srgbClr val="FFFF00"/>
                </a:solidFill>
              </a:rPr>
              <a:t>-</a:t>
            </a:r>
            <a:r>
              <a:rPr lang="uz-Cyrl-UZ" sz="2800" i="1" dirty="0" smtClean="0">
                <a:solidFill>
                  <a:srgbClr val="FFFF00"/>
                </a:solidFill>
              </a:rPr>
              <a:t>ўриндаги </a:t>
            </a:r>
            <a:r>
              <a:rPr lang="uz-Cyrl-UZ" sz="2800" dirty="0" smtClean="0"/>
              <a:t>айбланувчи</a:t>
            </a:r>
            <a:r>
              <a:rPr lang="uz-Cyrl-UZ" sz="2800" dirty="0" smtClean="0">
                <a:solidFill>
                  <a:srgbClr val="FFFF00"/>
                </a:solidFill>
              </a:rPr>
              <a:t> сўзига тушум келишиги қўшимчаси ўрнида қаратқич келишиги қўшимчаси қўлланган. </a:t>
            </a:r>
          </a:p>
          <a:p>
            <a:pPr algn="just"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     Бу эса адабий тил меъёрларига мувофиқ келмайди. Оқибатда модда мазмуни тугал бўлмай қолган</a:t>
            </a:r>
            <a:endParaRPr lang="uz-Cyrl-UZ" sz="2800" i="1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endParaRPr lang="uz-Cyrl-UZ" sz="2800" i="1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r>
              <a:rPr lang="uz-Cyrl-UZ" sz="2800" dirty="0" smtClean="0"/>
              <a:t> </a:t>
            </a:r>
            <a:endParaRPr lang="ru-RU" sz="2800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uz-Cyrl-UZ" sz="2800" cap="none" dirty="0" smtClean="0">
                <a:solidFill>
                  <a:srgbClr val="FFFF00"/>
                </a:solidFill>
              </a:rPr>
              <a:t>Қуйидаги гап грамматик жиҳатдан тўғри тузилганми? Нотўғри тузилган бўлса қандай хатолик мавжуд?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endParaRPr lang="uz-Cyrl-UZ" sz="3200" dirty="0" smtClean="0"/>
          </a:p>
          <a:p>
            <a:pPr algn="just">
              <a:buNone/>
            </a:pPr>
            <a:r>
              <a:rPr lang="uz-Cyrl-UZ" sz="3200" dirty="0" smtClean="0"/>
              <a:t>    Тергов ва судлов ҳужжатларида ушбу Кодексда белгиланган тартибга мувофиқ айбланувчига унинг она тилига ёки у билган бошқа тилга таржима қилиб топширилади. (ЖПК,11-м.).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uz-Cyrl-UZ" dirty="0" smtClean="0">
                <a:solidFill>
                  <a:srgbClr val="FFFF00"/>
                </a:solidFill>
              </a:rPr>
              <a:t>Хулоса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1214422"/>
            <a:ext cx="7924800" cy="4500578"/>
          </a:xfrm>
        </p:spPr>
        <p:txBody>
          <a:bodyPr>
            <a:normAutofit/>
          </a:bodyPr>
          <a:lstStyle/>
          <a:p>
            <a:endParaRPr lang="uz-Cyrl-UZ" sz="3200" dirty="0" smtClean="0"/>
          </a:p>
          <a:p>
            <a:pPr>
              <a:buNone/>
            </a:pPr>
            <a:r>
              <a:rPr lang="uz-Cyrl-UZ" sz="3200" dirty="0" smtClean="0">
                <a:solidFill>
                  <a:srgbClr val="FFFF00"/>
                </a:solidFill>
              </a:rPr>
              <a:t>   </a:t>
            </a:r>
          </a:p>
          <a:p>
            <a:pPr>
              <a:buNone/>
            </a:pPr>
            <a:r>
              <a:rPr lang="uz-Cyrl-UZ" sz="3200" dirty="0" smtClean="0">
                <a:solidFill>
                  <a:srgbClr val="FFFF00"/>
                </a:solidFill>
              </a:rPr>
              <a:t>       Моддадаги </a:t>
            </a:r>
            <a:r>
              <a:rPr lang="uz-Cyrl-UZ" sz="3200" dirty="0" smtClean="0"/>
              <a:t>ҳужжатларида</a:t>
            </a:r>
            <a:r>
              <a:rPr lang="uz-Cyrl-UZ" sz="3200" dirty="0" smtClean="0">
                <a:solidFill>
                  <a:srgbClr val="FFFF00"/>
                </a:solidFill>
              </a:rPr>
              <a:t> сўзида ўрин-пайт келишиги қўшимчаси ортиқча қўлланган.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uz-Cyrl-UZ" sz="2800" cap="none" dirty="0" smtClean="0">
                <a:solidFill>
                  <a:srgbClr val="FFFF00"/>
                </a:solidFill>
              </a:rPr>
              <a:t>Қуйидаги гап грамматик жиҳатдан тўғри тузилганми? Нотўғри тузилган бўлса қандай хатолик мавжуд?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1785926"/>
            <a:ext cx="7924800" cy="3929074"/>
          </a:xfrm>
        </p:spPr>
        <p:txBody>
          <a:bodyPr>
            <a:normAutofit/>
          </a:bodyPr>
          <a:lstStyle/>
          <a:p>
            <a:endParaRPr lang="uz-Cyrl-UZ" sz="3600" i="1" dirty="0" smtClean="0"/>
          </a:p>
          <a:p>
            <a:r>
              <a:rPr lang="uz-Cyrl-UZ" sz="3600" i="1" dirty="0" smtClean="0"/>
              <a:t>Тасвир ва овоз ёзувларини иш билан бирга сақланади ва дастлабки тергов тугагач муҳрланади. (ЖПК, 117-м.).</a:t>
            </a:r>
            <a:endParaRPr lang="ru-RU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25470"/>
          </a:xfrm>
        </p:spPr>
        <p:txBody>
          <a:bodyPr anchor="t"/>
          <a:lstStyle/>
          <a:p>
            <a:pPr algn="ctr"/>
            <a:r>
              <a:rPr lang="uz-Cyrl-UZ" sz="2800" cap="none" dirty="0" smtClean="0">
                <a:solidFill>
                  <a:srgbClr val="FFFF00"/>
                </a:solidFill>
              </a:rPr>
              <a:t> ХУЛОСА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42910" y="1214422"/>
            <a:ext cx="7924800" cy="4572032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uz-Cyrl-UZ" sz="4500" i="1" dirty="0" smtClean="0">
                <a:solidFill>
                  <a:srgbClr val="FFFF00"/>
                </a:solidFill>
              </a:rPr>
              <a:t>          </a:t>
            </a:r>
            <a:r>
              <a:rPr lang="uz-Cyrl-UZ" sz="4500" dirty="0" smtClean="0">
                <a:solidFill>
                  <a:srgbClr val="FFFF00"/>
                </a:solidFill>
              </a:rPr>
              <a:t>Моддада </a:t>
            </a:r>
            <a:r>
              <a:rPr lang="uz-Cyrl-UZ" sz="4500" dirty="0" smtClean="0"/>
              <a:t>тасвир ва овоз ёзувларини </a:t>
            </a:r>
            <a:r>
              <a:rPr lang="uz-Cyrl-UZ" sz="4500" dirty="0" smtClean="0">
                <a:solidFill>
                  <a:srgbClr val="FFFF00"/>
                </a:solidFill>
              </a:rPr>
              <a:t>сўзидаги </a:t>
            </a:r>
            <a:r>
              <a:rPr lang="uz-Cyrl-UZ" sz="4500" dirty="0" smtClean="0"/>
              <a:t>-ни </a:t>
            </a:r>
            <a:r>
              <a:rPr lang="uz-Cyrl-UZ" sz="4500" dirty="0" smtClean="0">
                <a:solidFill>
                  <a:srgbClr val="FFFF00"/>
                </a:solidFill>
              </a:rPr>
              <a:t>тушум келишиги қўшимчаси ортиқчадир. Чунки эга ҳар доим бош келишикдаги сўз туркумлари билан ифодаланиб, гапнинг нима ёки ким хақида эканлигини билдиради. </a:t>
            </a:r>
          </a:p>
          <a:p>
            <a:pPr algn="just">
              <a:buNone/>
            </a:pPr>
            <a:r>
              <a:rPr lang="uz-Cyrl-UZ" sz="4500" dirty="0" smtClean="0">
                <a:solidFill>
                  <a:srgbClr val="FFFF00"/>
                </a:solidFill>
              </a:rPr>
              <a:t>         </a:t>
            </a:r>
          </a:p>
          <a:p>
            <a:pPr algn="just">
              <a:buNone/>
            </a:pPr>
            <a:r>
              <a:rPr lang="uz-Cyrl-UZ" sz="4500" dirty="0" smtClean="0">
                <a:solidFill>
                  <a:srgbClr val="FFFF00"/>
                </a:solidFill>
              </a:rPr>
              <a:t>           Шу сабабдан ҳам мазкур моддани қуйидагича тузиш мақсадга мувофиқдир: </a:t>
            </a:r>
            <a:r>
              <a:rPr lang="uz-Cyrl-UZ" sz="4500" dirty="0" smtClean="0"/>
              <a:t>Тасвир ва овоз ёзувлари иш билан бирга сақланади ва дастлабки тергов тугагач муҳрланади.</a:t>
            </a:r>
            <a:endParaRPr lang="uz-Cyrl-UZ" sz="4500" i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uz-Cyrl-UZ" sz="2800" cap="none" dirty="0" smtClean="0">
                <a:solidFill>
                  <a:srgbClr val="FFFF00"/>
                </a:solidFill>
              </a:rPr>
              <a:t>Қуйидаги гап грамматик жиҳатдан тўғри тузилганми? Нотўғри тузилган бўлса қандай хатолик мавжуд?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1785926"/>
            <a:ext cx="7924800" cy="3929074"/>
          </a:xfrm>
        </p:spPr>
        <p:txBody>
          <a:bodyPr>
            <a:normAutofit/>
          </a:bodyPr>
          <a:lstStyle/>
          <a:p>
            <a:pPr algn="just"/>
            <a:r>
              <a:rPr lang="uz-Cyrl-UZ" sz="3600" i="1" dirty="0" smtClean="0"/>
              <a:t> Жиноят ишни қўзғатиш рад этилганлиги тўғрисида ариза ёки хабар берган манфаатдор шахсга, муассаса ва ташкилотга маълум қилади (ЖПК, 54-м.).</a:t>
            </a:r>
            <a:endParaRPr lang="ru-RU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uz-Cyrl-UZ" sz="2800" cap="none" dirty="0" smtClean="0">
                <a:solidFill>
                  <a:srgbClr val="FFFF00"/>
                </a:solidFill>
              </a:rPr>
              <a:t>Қуйидаги гап грамматик жиҳатдан тўғри тузилганми? Нотўғри тузилган бўлса қандай хатолик мавжуд?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1785926"/>
            <a:ext cx="7924800" cy="4643470"/>
          </a:xfrm>
        </p:spPr>
        <p:txBody>
          <a:bodyPr>
            <a:normAutofit/>
          </a:bodyPr>
          <a:lstStyle/>
          <a:p>
            <a:pPr algn="just"/>
            <a:r>
              <a:rPr lang="uz-Cyrl-UZ" sz="3600" i="1" dirty="0" smtClean="0"/>
              <a:t> Судья, халқ маслаҳатчиси,... кўрилаётган ишдан бевосита манфаатдор бўлсалар, уларнинг жиноят иш кўришда иштирок этишлари мумкин эмас (ЖПК, 15-м.).</a:t>
            </a:r>
          </a:p>
          <a:p>
            <a:pPr algn="just"/>
            <a:endParaRPr lang="uz-Cyrl-UZ" sz="3600" i="1" dirty="0" smtClean="0"/>
          </a:p>
          <a:p>
            <a:pPr algn="just"/>
            <a:r>
              <a:rPr lang="ru-RU" sz="2200" i="1" dirty="0" smtClean="0">
                <a:solidFill>
                  <a:srgbClr val="FFFF00"/>
                </a:solidFill>
              </a:rPr>
              <a:t>Изо</a:t>
            </a:r>
            <a:r>
              <a:rPr lang="uz-Cyrl-UZ" sz="2200" i="1" dirty="0" smtClean="0">
                <a:solidFill>
                  <a:srgbClr val="FFFF00"/>
                </a:solidFill>
              </a:rPr>
              <a:t>ҳ: мазкур слайдда келтирилган барча мисоллар собиқ </a:t>
            </a:r>
            <a:r>
              <a:rPr lang="uz-Cyrl-UZ" sz="2200" i="1" smtClean="0">
                <a:solidFill>
                  <a:srgbClr val="FFFF00"/>
                </a:solidFill>
              </a:rPr>
              <a:t>шўролар </a:t>
            </a:r>
            <a:r>
              <a:rPr lang="uz-Cyrl-UZ" sz="2200" i="1" smtClean="0">
                <a:solidFill>
                  <a:srgbClr val="FFFF00"/>
                </a:solidFill>
              </a:rPr>
              <a:t>давридаги </a:t>
            </a:r>
            <a:r>
              <a:rPr lang="uz-Cyrl-UZ" sz="2200" i="1" dirty="0" smtClean="0">
                <a:solidFill>
                  <a:srgbClr val="FFFF00"/>
                </a:solidFill>
              </a:rPr>
              <a:t>қонун матнларидан олинган.</a:t>
            </a:r>
            <a:endParaRPr lang="ru-RU" sz="22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54032"/>
          </a:xfrm>
        </p:spPr>
        <p:txBody>
          <a:bodyPr anchor="t"/>
          <a:lstStyle/>
          <a:p>
            <a:pPr algn="ctr"/>
            <a:r>
              <a:rPr lang="uz-Cyrl-UZ" sz="2800" cap="none" dirty="0" smtClean="0">
                <a:solidFill>
                  <a:srgbClr val="FFFF00"/>
                </a:solidFill>
              </a:rPr>
              <a:t> Қ О И Д А !!!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57158" y="857232"/>
            <a:ext cx="8572560" cy="542928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uz-Cyrl-UZ" sz="2800" dirty="0" smtClean="0"/>
          </a:p>
          <a:p>
            <a:pPr marL="514350" indent="-514350"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Гапнинг эга ва кесимини топиш керак;</a:t>
            </a:r>
          </a:p>
          <a:p>
            <a:pPr marL="514350" indent="-514350"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Кесимдан эгага савол бериш лозим. </a:t>
            </a:r>
          </a:p>
          <a:p>
            <a:pPr marL="514350" indent="-514350"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Эга ҳар доим бош келишикда бўлади;</a:t>
            </a:r>
          </a:p>
          <a:p>
            <a:pPr marL="514350" indent="-514350"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Гапдаги сўзларнинг эга ёки кесимга боғланганлигини аниқлаш зарур;</a:t>
            </a:r>
          </a:p>
          <a:p>
            <a:pPr marL="514350" indent="-514350"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Гап бўлакларида келишик, эгалик, шахс-сон қўшимчаларининг тўғри қўлланганлигини аниқлаш керак;</a:t>
            </a:r>
          </a:p>
          <a:p>
            <a:pPr marL="514350" indent="-514350">
              <a:buAutoNum type="arabicPeriod"/>
            </a:pPr>
            <a:endParaRPr lang="uz-Cyrl-UZ" sz="2800" dirty="0" smtClean="0"/>
          </a:p>
          <a:p>
            <a:pPr marL="514350" indent="-514350">
              <a:buAutoNum type="arabicPeriod"/>
            </a:pPr>
            <a:endParaRPr lang="uz-Cyrl-UZ" sz="2800" dirty="0" smtClean="0"/>
          </a:p>
          <a:p>
            <a:pPr marL="514350" indent="-514350">
              <a:buAutoNum type="arabicPeriod" startAt="2"/>
            </a:pPr>
            <a:endParaRPr lang="uz-Cyrl-UZ" sz="2800" dirty="0" smtClean="0"/>
          </a:p>
          <a:p>
            <a:pPr marL="514350" indent="-514350">
              <a:buAutoNum type="arabicPeriod"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uz-Cyrl-UZ" sz="4000" dirty="0" smtClean="0">
                <a:solidFill>
                  <a:srgbClr val="FFFF00"/>
                </a:solidFill>
              </a:rPr>
              <a:t>ЭЪТИБОРИНГИЗ УЧУН РАҲМАТ!!!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515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42910" y="428604"/>
            <a:ext cx="7924800" cy="612068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uz-Cyrl-UZ" sz="280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uz-Cyrl-UZ" sz="3200" dirty="0" smtClean="0">
                <a:solidFill>
                  <a:srgbClr val="FFFF00"/>
                </a:solidFill>
              </a:rPr>
              <a:t>Р е ж а</a:t>
            </a:r>
          </a:p>
          <a:p>
            <a:pPr marL="0" indent="0" algn="just">
              <a:buNone/>
            </a:pPr>
            <a:r>
              <a:rPr lang="uz-Cyrl-UZ" sz="3200" dirty="0" smtClean="0">
                <a:solidFill>
                  <a:srgbClr val="FFFF00"/>
                </a:solidFill>
              </a:rPr>
              <a:t> </a:t>
            </a:r>
          </a:p>
          <a:p>
            <a:pPr algn="just">
              <a:buAutoNum type="arabicPeriod"/>
            </a:pPr>
            <a:r>
              <a:rPr lang="uz-Cyrl-UZ" sz="3200" dirty="0" smtClean="0">
                <a:solidFill>
                  <a:srgbClr val="FFFF00"/>
                </a:solidFill>
              </a:rPr>
              <a:t>Грамматик меъёр нима?</a:t>
            </a:r>
          </a:p>
          <a:p>
            <a:pPr algn="just">
              <a:buFont typeface="Arial" pitchFamily="34" charset="0"/>
              <a:buAutoNum type="arabicPeriod"/>
            </a:pPr>
            <a:r>
              <a:rPr lang="uz-Cyrl-UZ" sz="3200" dirty="0" smtClean="0">
                <a:solidFill>
                  <a:srgbClr val="FFFF00"/>
                </a:solidFill>
              </a:rPr>
              <a:t>Қўшимчаларни тўғри қўллаш;</a:t>
            </a:r>
          </a:p>
          <a:p>
            <a:pPr algn="just">
              <a:buAutoNum type="arabicPeriod"/>
            </a:pPr>
            <a:r>
              <a:rPr lang="uz-Cyrl-UZ" sz="3200" dirty="0" smtClean="0">
                <a:solidFill>
                  <a:srgbClr val="FFFF00"/>
                </a:solidFill>
              </a:rPr>
              <a:t>Гапларни тузилишига кўра тўғри шакллантириш;</a:t>
            </a:r>
          </a:p>
          <a:p>
            <a:pPr algn="just">
              <a:buNone/>
            </a:pPr>
            <a:r>
              <a:rPr lang="uz-Cyrl-UZ" sz="3200" dirty="0" smtClean="0">
                <a:solidFill>
                  <a:srgbClr val="FFFF00"/>
                </a:solidFill>
              </a:rPr>
              <a:t>4. Юридик матнни тўғри шарҳлаш қоидалари </a:t>
            </a:r>
          </a:p>
          <a:p>
            <a:pPr algn="just">
              <a:buNone/>
            </a:pPr>
            <a:endParaRPr lang="uz-Cyrl-UZ" sz="3200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endParaRPr lang="uz-Cyrl-UZ" sz="3200" dirty="0" smtClean="0">
              <a:solidFill>
                <a:srgbClr val="FFFF00"/>
              </a:solidFill>
            </a:endParaRPr>
          </a:p>
          <a:p>
            <a:pPr algn="r">
              <a:buNone/>
            </a:pPr>
            <a:endParaRPr lang="uz-Cyrl-UZ" sz="3200" dirty="0" smtClean="0">
              <a:solidFill>
                <a:srgbClr val="FFFF00"/>
              </a:solidFill>
            </a:endParaRPr>
          </a:p>
          <a:p>
            <a:pPr algn="r">
              <a:buNone/>
            </a:pPr>
            <a:r>
              <a:rPr lang="uz-Cyrl-UZ" sz="32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  <a:hlinkClick r:id="rId2"/>
              </a:rPr>
              <a:t> </a:t>
            </a:r>
            <a:r>
              <a:rPr lang="en-US" sz="2400" u="sng" dirty="0" smtClean="0">
                <a:solidFill>
                  <a:srgbClr val="FFFF00"/>
                </a:solidFill>
                <a:hlinkClick r:id="rId3"/>
              </a:rPr>
              <a:t>http://www.yurislingvistika.ukit.me</a:t>
            </a:r>
            <a:endParaRPr lang="en-US" sz="2400" u="sng" dirty="0" smtClean="0">
              <a:solidFill>
                <a:srgbClr val="FFFF00"/>
              </a:solidFill>
            </a:endParaRPr>
          </a:p>
          <a:p>
            <a:pPr>
              <a:buAutoNum type="arabicPeriod"/>
            </a:pPr>
            <a:endParaRPr lang="uz-Cyrl-UZ" dirty="0"/>
          </a:p>
        </p:txBody>
      </p:sp>
    </p:spTree>
    <p:extLst>
      <p:ext uri="{BB962C8B-B14F-4D97-AF65-F5344CB8AC3E}">
        <p14:creationId xmlns="" xmlns:p14="http://schemas.microsoft.com/office/powerpoint/2010/main" val="194116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uz-Cyrl-UZ" sz="1800" dirty="0" smtClean="0">
              <a:solidFill>
                <a:srgbClr val="FFFF00"/>
              </a:solidFill>
            </a:endParaRPr>
          </a:p>
          <a:p>
            <a:endParaRPr lang="uz-Cyrl-UZ" sz="18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uz-Cyrl-UZ" sz="3600" dirty="0" smtClean="0">
                <a:solidFill>
                  <a:srgbClr val="FFFF00"/>
                </a:solidFill>
              </a:rPr>
              <a:t> “Грамматик меъёр”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деганда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нимани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тушунасиз</a:t>
            </a:r>
            <a:r>
              <a:rPr lang="ru-RU" sz="3600" dirty="0" smtClean="0">
                <a:solidFill>
                  <a:srgbClr val="FFFF00"/>
                </a:solidFill>
              </a:rPr>
              <a:t>?</a:t>
            </a:r>
          </a:p>
          <a:p>
            <a:pPr algn="ctr">
              <a:buNone/>
            </a:pPr>
            <a:endParaRPr lang="ru-RU" sz="36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ru-RU" sz="3600" dirty="0" smtClean="0">
              <a:solidFill>
                <a:srgbClr val="FFFF00"/>
              </a:solidFill>
            </a:endParaRPr>
          </a:p>
          <a:p>
            <a:pPr algn="r">
              <a:buNone/>
            </a:pPr>
            <a:r>
              <a:rPr lang="ru-RU" sz="2400" dirty="0" smtClean="0">
                <a:solidFill>
                  <a:srgbClr val="FFFF00"/>
                </a:solidFill>
                <a:hlinkClick r:id="rId2"/>
              </a:rPr>
              <a:t> </a:t>
            </a:r>
            <a:r>
              <a:rPr lang="en-US" sz="2400" u="sng" dirty="0" smtClean="0">
                <a:solidFill>
                  <a:srgbClr val="FFFF00"/>
                </a:solidFill>
                <a:hlinkClick r:id="rId2"/>
              </a:rPr>
              <a:t>http://www.yurislingvistika.ukit.me</a:t>
            </a:r>
            <a:endParaRPr lang="en-US" sz="2400" u="sng" dirty="0" smtClean="0">
              <a:solidFill>
                <a:srgbClr val="FFFF00"/>
              </a:solidFill>
            </a:endParaRPr>
          </a:p>
          <a:p>
            <a:pPr algn="r">
              <a:buNone/>
            </a:pPr>
            <a:r>
              <a:rPr lang="ru-RU" sz="2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endParaRPr lang="ru-RU" sz="24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1071546"/>
            <a:ext cx="7924800" cy="5357850"/>
          </a:xfrm>
        </p:spPr>
        <p:txBody>
          <a:bodyPr>
            <a:normAutofit/>
          </a:bodyPr>
          <a:lstStyle/>
          <a:p>
            <a:pPr algn="just"/>
            <a:endParaRPr lang="ru-RU" sz="3600" dirty="0" smtClean="0"/>
          </a:p>
          <a:p>
            <a:pPr algn="just"/>
            <a:r>
              <a:rPr lang="ru-RU" sz="3600" dirty="0" smtClean="0">
                <a:solidFill>
                  <a:srgbClr val="FFFF00"/>
                </a:solidFill>
              </a:rPr>
              <a:t>Грамматик </a:t>
            </a:r>
            <a:r>
              <a:rPr lang="ru-RU" sz="3600" dirty="0" err="1" smtClean="0">
                <a:solidFill>
                  <a:srgbClr val="FFFF00"/>
                </a:solidFill>
              </a:rPr>
              <a:t>меъёр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дейилганда</a:t>
            </a:r>
            <a:r>
              <a:rPr lang="ru-RU" sz="3600" dirty="0" smtClean="0">
                <a:solidFill>
                  <a:srgbClr val="FFFF00"/>
                </a:solidFill>
              </a:rPr>
              <a:t>, </a:t>
            </a:r>
            <a:r>
              <a:rPr lang="ru-RU" sz="3600" dirty="0" err="1" smtClean="0">
                <a:solidFill>
                  <a:srgbClr val="FFFF00"/>
                </a:solidFill>
              </a:rPr>
              <a:t>ўзбек</a:t>
            </a:r>
            <a:r>
              <a:rPr lang="ru-RU" sz="3600" dirty="0" smtClean="0">
                <a:solidFill>
                  <a:srgbClr val="FFFF00"/>
                </a:solidFill>
              </a:rPr>
              <a:t> тили грамматик </a:t>
            </a:r>
            <a:r>
              <a:rPr lang="ru-RU" sz="3600" dirty="0" err="1" smtClean="0">
                <a:solidFill>
                  <a:srgbClr val="FFFF00"/>
                </a:solidFill>
              </a:rPr>
              <a:t>қурилиши қонуниятлари асосида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белгиланган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тартиб-қоидалар</a:t>
            </a:r>
            <a:r>
              <a:rPr lang="ru-RU" sz="3600" dirty="0" smtClean="0">
                <a:solidFill>
                  <a:srgbClr val="FFFF00"/>
                </a:solidFill>
              </a:rPr>
              <a:t>, </a:t>
            </a:r>
            <a:r>
              <a:rPr lang="ru-RU" sz="3600" dirty="0" err="1" smtClean="0">
                <a:solidFill>
                  <a:srgbClr val="FFFF00"/>
                </a:solidFill>
              </a:rPr>
              <a:t>усуллар</a:t>
            </a:r>
            <a:r>
              <a:rPr lang="ru-RU" sz="3600" dirty="0" smtClean="0">
                <a:solidFill>
                  <a:srgbClr val="FFFF00"/>
                </a:solidFill>
              </a:rPr>
              <a:t>, </a:t>
            </a:r>
            <a:r>
              <a:rPr lang="ru-RU" sz="3600" dirty="0" err="1" smtClean="0">
                <a:solidFill>
                  <a:srgbClr val="FFFF00"/>
                </a:solidFill>
              </a:rPr>
              <a:t>тамойиллар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ва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шакллар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мезони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тушунилади</a:t>
            </a:r>
            <a:r>
              <a:rPr lang="ru-RU" sz="3600" dirty="0" smtClean="0">
                <a:solidFill>
                  <a:srgbClr val="FFFF00"/>
                </a:solidFill>
              </a:rPr>
              <a:t>. </a:t>
            </a:r>
          </a:p>
          <a:p>
            <a:pPr algn="just"/>
            <a:endParaRPr lang="ru-RU" sz="2400" dirty="0">
              <a:solidFill>
                <a:srgbClr val="FFFF00"/>
              </a:solidFill>
            </a:endParaRPr>
          </a:p>
          <a:p>
            <a:pPr algn="just"/>
            <a:endParaRPr lang="ru-RU" sz="2400" dirty="0" smtClean="0">
              <a:solidFill>
                <a:srgbClr val="FFFF00"/>
              </a:solidFill>
            </a:endParaRPr>
          </a:p>
          <a:p>
            <a:pPr algn="r"/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</a:rPr>
              <a:t>http://yurislingvistika.ukit.me/</a:t>
            </a:r>
            <a:endParaRPr lang="ru-RU" sz="24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296974"/>
          </a:xfrm>
        </p:spPr>
        <p:txBody>
          <a:bodyPr anchor="t"/>
          <a:lstStyle/>
          <a:p>
            <a:pPr algn="ctr"/>
            <a:r>
              <a:rPr lang="uz-Cyrl-UZ" dirty="0" smtClean="0">
                <a:solidFill>
                  <a:schemeClr val="tx2"/>
                </a:solidFill>
              </a:rPr>
              <a:t> </a:t>
            </a:r>
            <a:r>
              <a:rPr lang="uz-Cyrl-UZ" sz="4000" dirty="0" smtClean="0">
                <a:solidFill>
                  <a:srgbClr val="FFFF00"/>
                </a:solidFill>
                <a:latin typeface="Times New Roman" pitchFamily="18" charset="0"/>
              </a:rPr>
              <a:t> СавОЛ ?</a:t>
            </a:r>
            <a:endParaRPr lang="uz-Cyrl-UZ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071546"/>
            <a:ext cx="7924800" cy="521497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uz-Cyrl-UZ" sz="4400" dirty="0" smtClean="0">
                <a:solidFill>
                  <a:srgbClr val="FFFF00"/>
                </a:solidFill>
              </a:rPr>
              <a:t>Қуйидаги терминнинг қайси шакли тўғри?</a:t>
            </a:r>
          </a:p>
          <a:p>
            <a:pPr algn="ctr">
              <a:buNone/>
            </a:pPr>
            <a:endParaRPr lang="uz-Cyrl-UZ" sz="4400" dirty="0" smtClean="0">
              <a:solidFill>
                <a:srgbClr val="FFFF00"/>
              </a:solidFill>
            </a:endParaRPr>
          </a:p>
          <a:p>
            <a:pPr marL="742950" indent="-742950">
              <a:buAutoNum type="arabicPeriod"/>
            </a:pPr>
            <a:r>
              <a:rPr lang="uz-Cyrl-UZ" sz="4400" i="1" dirty="0" smtClean="0">
                <a:latin typeface="Times New Roman" pitchFamily="18" charset="0"/>
                <a:cs typeface="Times New Roman" pitchFamily="18" charset="0"/>
              </a:rPr>
              <a:t>ЖИНОЯТНИ ОЛДИНИ ОЛИШ;</a:t>
            </a:r>
          </a:p>
          <a:p>
            <a:pPr marL="742950" indent="-742950">
              <a:buAutoNum type="arabicPeriod"/>
            </a:pPr>
            <a:endParaRPr lang="uz-Cyrl-UZ" sz="4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AutoNum type="arabicPeriod"/>
            </a:pPr>
            <a:r>
              <a:rPr lang="uz-Cyrl-UZ" sz="4400" i="1" dirty="0" smtClean="0">
                <a:latin typeface="Times New Roman" pitchFamily="18" charset="0"/>
                <a:cs typeface="Times New Roman" pitchFamily="18" charset="0"/>
              </a:rPr>
              <a:t>ЖИНОЯТНИНГ ОЛДИНИ ОЛИШ</a:t>
            </a:r>
          </a:p>
          <a:p>
            <a:pPr marL="0" indent="0" algn="ctr">
              <a:buNone/>
            </a:pPr>
            <a:endParaRPr lang="uz-Cyrl-UZ" sz="440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uz-Cyrl-UZ" sz="3200" dirty="0" smtClean="0">
                <a:solidFill>
                  <a:srgbClr val="FFFF00"/>
                </a:solidFill>
              </a:rPr>
              <a:t> </a:t>
            </a:r>
            <a:endParaRPr lang="ru-RU" sz="24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uz-Cyrl-UZ" sz="4400" dirty="0">
              <a:solidFill>
                <a:schemeClr val="tx2"/>
              </a:solidFill>
            </a:endParaRPr>
          </a:p>
          <a:p>
            <a:endParaRPr lang="uz-Cyrl-UZ" dirty="0"/>
          </a:p>
        </p:txBody>
      </p:sp>
    </p:spTree>
    <p:extLst>
      <p:ext uri="{BB962C8B-B14F-4D97-AF65-F5344CB8AC3E}">
        <p14:creationId xmlns="" xmlns:p14="http://schemas.microsoft.com/office/powerpoint/2010/main" val="9540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96908"/>
          </a:xfrm>
        </p:spPr>
        <p:txBody>
          <a:bodyPr anchor="t"/>
          <a:lstStyle/>
          <a:p>
            <a:pPr algn="ctr"/>
            <a:r>
              <a:rPr lang="uz-Cyrl-UZ" dirty="0" smtClean="0">
                <a:solidFill>
                  <a:srgbClr val="FFFF00"/>
                </a:solidFill>
              </a:rPr>
              <a:t>ЖАВОБ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uz-Cyrl-UZ" sz="36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ЖИНОЯТНИНГ ОЛДИНИ ОЛИШ</a:t>
            </a:r>
          </a:p>
          <a:p>
            <a:endParaRPr lang="uz-Cyrl-UZ" sz="3600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z-Cyrl-UZ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Чунки “</a:t>
            </a:r>
            <a:r>
              <a:rPr lang="uz-Cyrl-UZ" sz="36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жиноят</a:t>
            </a:r>
            <a:r>
              <a:rPr lang="uz-Cyrl-UZ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” ва “</a:t>
            </a:r>
            <a:r>
              <a:rPr lang="uz-Cyrl-UZ" sz="36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олд</a:t>
            </a:r>
            <a:r>
              <a:rPr lang="uz-Cyrl-UZ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” сўзлари шахс ва сонда мослашиши керак!!!</a:t>
            </a:r>
          </a:p>
          <a:p>
            <a:endParaRPr lang="uz-Cyrl-UZ" sz="3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z-Cyrl-UZ" sz="36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“мактабнинг боғи” </a:t>
            </a:r>
            <a:r>
              <a:rPr lang="uz-Cyrl-UZ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сингари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296974"/>
          </a:xfrm>
        </p:spPr>
        <p:txBody>
          <a:bodyPr anchor="t"/>
          <a:lstStyle/>
          <a:p>
            <a:pPr algn="just"/>
            <a:r>
              <a:rPr lang="uz-Cyrl-UZ" sz="2800" cap="none" dirty="0" smtClean="0">
                <a:solidFill>
                  <a:srgbClr val="FFFF00"/>
                </a:solidFill>
              </a:rPr>
              <a:t>Қуйидаги гап грамматик жиҳатдан тўғри тузилганми? Нотўғри тузилган бўлса қандай хатолик мавжуд?</a:t>
            </a:r>
            <a:r>
              <a:rPr lang="uz-Cyrl-UZ" dirty="0" smtClean="0"/>
              <a:t/>
            </a:r>
            <a:br>
              <a:rPr lang="uz-Cyrl-UZ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42910" y="1857364"/>
            <a:ext cx="7924800" cy="3571900"/>
          </a:xfrm>
        </p:spPr>
        <p:txBody>
          <a:bodyPr/>
          <a:lstStyle/>
          <a:p>
            <a:endParaRPr lang="uz-Cyrl-UZ" sz="3200" dirty="0" smtClean="0"/>
          </a:p>
          <a:p>
            <a:r>
              <a:rPr lang="uz-Cyrl-UZ" sz="3200" i="1" dirty="0" smtClean="0"/>
              <a:t>Терговчининг ишни ўз қўлига олганлиги тўғрисидаги қарорнинг копиясини 24 соат ичида прокурорга юборади  (ЖПК,113-м.).</a:t>
            </a:r>
            <a:endParaRPr lang="ru-RU" sz="3200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25470"/>
          </a:xfrm>
        </p:spPr>
        <p:txBody>
          <a:bodyPr anchor="t"/>
          <a:lstStyle/>
          <a:p>
            <a:pPr algn="ctr"/>
            <a:r>
              <a:rPr lang="uz-Cyrl-UZ" sz="2800" cap="none" dirty="0" smtClean="0">
                <a:solidFill>
                  <a:srgbClr val="FFFF00"/>
                </a:solidFill>
              </a:rPr>
              <a:t> ХУЛОСА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42910" y="1214422"/>
            <a:ext cx="7924800" cy="4572032"/>
          </a:xfrm>
        </p:spPr>
        <p:txBody>
          <a:bodyPr/>
          <a:lstStyle/>
          <a:p>
            <a:pPr algn="just">
              <a:buNone/>
            </a:pPr>
            <a:r>
              <a:rPr lang="uz-Cyrl-UZ" sz="2800" i="1" dirty="0" smtClean="0">
                <a:solidFill>
                  <a:srgbClr val="FFFF00"/>
                </a:solidFill>
              </a:rPr>
              <a:t> </a:t>
            </a:r>
            <a:r>
              <a:rPr lang="uz-Cyrl-UZ" sz="2800" dirty="0" smtClean="0">
                <a:solidFill>
                  <a:srgbClr val="FFFF00"/>
                </a:solidFill>
              </a:rPr>
              <a:t>       Моддада қаратқич келишигининг қўшимчаси ноўрин қўлланган.  Чунки гапнинг кесими </a:t>
            </a:r>
            <a:r>
              <a:rPr lang="uz-Cyrl-UZ" sz="2800" dirty="0" smtClean="0"/>
              <a:t>юборади</a:t>
            </a:r>
            <a:r>
              <a:rPr lang="uz-Cyrl-UZ" sz="2800" dirty="0" smtClean="0">
                <a:solidFill>
                  <a:srgbClr val="FFFF00"/>
                </a:solidFill>
              </a:rPr>
              <a:t>, эгаси эса </a:t>
            </a:r>
            <a:r>
              <a:rPr lang="uz-Cyrl-UZ" sz="2800" dirty="0" smtClean="0"/>
              <a:t>терговчи, </a:t>
            </a:r>
            <a:r>
              <a:rPr lang="uz-Cyrl-UZ" sz="2800" dirty="0" smtClean="0">
                <a:solidFill>
                  <a:srgbClr val="FFFF00"/>
                </a:solidFill>
              </a:rPr>
              <a:t>лекин унга қаратқич келишиги қўшимчаси қўшилганлиги туфайли, услубий ғализлик юзага келган. </a:t>
            </a:r>
          </a:p>
          <a:p>
            <a:pPr algn="just"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        Адабий тил меъёрларига мувофиқ </a:t>
            </a:r>
            <a:r>
              <a:rPr lang="uz-Cyrl-UZ" sz="2800" dirty="0" smtClean="0"/>
              <a:t>терговчининг</a:t>
            </a:r>
            <a:r>
              <a:rPr lang="uz-Cyrl-UZ" sz="2800" dirty="0" smtClean="0">
                <a:solidFill>
                  <a:srgbClr val="FFFF00"/>
                </a:solidFill>
              </a:rPr>
              <a:t> сўзи бош келишикда қўлланиши керак эди.  </a:t>
            </a:r>
            <a:endParaRPr lang="ru-RU" sz="2800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uz-Cyrl-UZ" sz="2800" cap="none" dirty="0" smtClean="0">
                <a:solidFill>
                  <a:srgbClr val="FFFF00"/>
                </a:solidFill>
              </a:rPr>
              <a:t>Қуйидаги гап грамматик жиҳатдан тўғри тузилганми? Нотўғри тузилган бўлса қандай хатолик мавжуд?</a:t>
            </a:r>
            <a:r>
              <a:rPr lang="uz-Cyrl-UZ" dirty="0" smtClean="0"/>
              <a:t/>
            </a:r>
            <a:br>
              <a:rPr lang="uz-Cyrl-UZ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1928802"/>
            <a:ext cx="7924800" cy="4000528"/>
          </a:xfrm>
        </p:spPr>
        <p:txBody>
          <a:bodyPr/>
          <a:lstStyle/>
          <a:p>
            <a:pPr algn="just"/>
            <a:r>
              <a:rPr lang="uz-Cyrl-UZ" sz="3200" dirty="0" smtClean="0"/>
              <a:t>Агар бир айбланувчининг ҳимоя манфаати иккинчисининг ҳимоя манфаатга зид келса, битта шахснинг ўзи икки ёки бир неча айбланувчининг ҳимоя қилиши мумкин эмас. (ЖПК, 44-м.).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1544</TotalTime>
  <Words>571</Words>
  <Application>Microsoft Office PowerPoint</Application>
  <PresentationFormat>Экран (4:3)</PresentationFormat>
  <Paragraphs>93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Горизонт</vt:lpstr>
      <vt:lpstr> ЮРИДИК матнни тўғри шарҳлашда Грамматик   МЕЪЁРнинг  ўрни</vt:lpstr>
      <vt:lpstr>Слайд 2</vt:lpstr>
      <vt:lpstr>Слайд 3</vt:lpstr>
      <vt:lpstr>Слайд 4</vt:lpstr>
      <vt:lpstr>  СавОЛ ?</vt:lpstr>
      <vt:lpstr>ЖАВОБ</vt:lpstr>
      <vt:lpstr>Қуйидаги гап грамматик жиҳатдан тўғри тузилганми? Нотўғри тузилган бўлса қандай хатолик мавжуд? </vt:lpstr>
      <vt:lpstr> ХУЛОСА</vt:lpstr>
      <vt:lpstr>Қуйидаги гап грамматик жиҳатдан тўғри тузилганми? Нотўғри тузилган бўлса қандай хатолик мавжуд? </vt:lpstr>
      <vt:lpstr> ХУЛОСА</vt:lpstr>
      <vt:lpstr>Қуйидаги гап грамматик жиҳатдан тўғри тузилганми? Нотўғри тузилган бўлса қандай хатолик мавжуд?</vt:lpstr>
      <vt:lpstr>Хулоса</vt:lpstr>
      <vt:lpstr>Қуйидаги гап грамматик жиҳатдан тўғри тузилганми? Нотўғри тузилган бўлса қандай хатолик мавжуд?</vt:lpstr>
      <vt:lpstr> ХУЛОСА</vt:lpstr>
      <vt:lpstr>Қуйидаги гап грамматик жиҳатдан тўғри тузилганми? Нотўғри тузилган бўлса қандай хатолик мавжуд?</vt:lpstr>
      <vt:lpstr>Қуйидаги гап грамматик жиҳатдан тўғри тузилганми? Нотўғри тузилган бўлса қандай хатолик мавжуд?</vt:lpstr>
      <vt:lpstr> Қ О И Д А !!!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ИЖРО ИНТИЗОМИ ВА ҲУЖЖАТЛАР БИЛАН ИШЛАШДА ИШ ЮРИТИШНИ  ТАШКИЛ ҚИЛИШ</dc:title>
  <dc:creator>Shukhrat Kuchimov</dc:creator>
  <cp:lastModifiedBy>Пользователь</cp:lastModifiedBy>
  <cp:revision>354</cp:revision>
  <cp:lastPrinted>2014-12-02T13:17:35Z</cp:lastPrinted>
  <dcterms:created xsi:type="dcterms:W3CDTF">2014-09-24T07:53:02Z</dcterms:created>
  <dcterms:modified xsi:type="dcterms:W3CDTF">2017-12-18T13:39:52Z</dcterms:modified>
</cp:coreProperties>
</file>