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80" r:id="rId1"/>
  </p:sldMasterIdLst>
  <p:notesMasterIdLst>
    <p:notesMasterId r:id="rId13"/>
  </p:notesMasterIdLst>
  <p:sldIdLst>
    <p:sldId id="256" r:id="rId2"/>
    <p:sldId id="347" r:id="rId3"/>
    <p:sldId id="259" r:id="rId4"/>
    <p:sldId id="472" r:id="rId5"/>
    <p:sldId id="473" r:id="rId6"/>
    <p:sldId id="475" r:id="rId7"/>
    <p:sldId id="476" r:id="rId8"/>
    <p:sldId id="477" r:id="rId9"/>
    <p:sldId id="478" r:id="rId10"/>
    <p:sldId id="479" r:id="rId11"/>
    <p:sldId id="314" r:id="rId12"/>
  </p:sldIdLst>
  <p:sldSz cx="9144000" cy="6858000" type="screen4x3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43F6A-BF23-406E-8690-4B28F06AD133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5013"/>
            <a:ext cx="4897437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54550"/>
            <a:ext cx="5389563" cy="4410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07513"/>
            <a:ext cx="29194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07513"/>
            <a:ext cx="2919412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20F60-AD5C-497D-8B05-2ECB4A581E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yurislingvistika.ukit.me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005064"/>
            <a:ext cx="6400800" cy="2281456"/>
          </a:xfrm>
        </p:spPr>
        <p:txBody>
          <a:bodyPr>
            <a:noAutofit/>
          </a:bodyPr>
          <a:lstStyle/>
          <a:p>
            <a:r>
              <a:rPr lang="uz-Cyrl-UZ" sz="2800" dirty="0" smtClean="0">
                <a:solidFill>
                  <a:srgbClr val="FFFF00"/>
                </a:solidFill>
              </a:rPr>
              <a:t>филология фанлари доктори, профессор Ш.Н.КЎЧИМОВ</a:t>
            </a:r>
          </a:p>
          <a:p>
            <a:endParaRPr lang="uz-Cyrl-UZ" sz="2800" dirty="0" smtClean="0">
              <a:solidFill>
                <a:srgbClr val="FFFF00"/>
              </a:solidFill>
            </a:endParaRPr>
          </a:p>
          <a:p>
            <a:r>
              <a:rPr lang="ru-RU" sz="2800" dirty="0" smtClean="0">
                <a:solidFill>
                  <a:srgbClr val="FFFF00"/>
                </a:solidFill>
                <a:hlinkClick r:id="rId2"/>
              </a:rPr>
              <a:t> </a:t>
            </a:r>
            <a:r>
              <a:rPr lang="en-US" sz="2800" u="sng" dirty="0" smtClean="0">
                <a:solidFill>
                  <a:srgbClr val="FFFF00"/>
                </a:solidFill>
                <a:hlinkClick r:id="rId2"/>
              </a:rPr>
              <a:t>http://www.yurislingvistika.ukit.me</a:t>
            </a:r>
            <a:endParaRPr lang="en-US" sz="2800" u="sng" dirty="0" smtClean="0">
              <a:solidFill>
                <a:srgbClr val="FFFF00"/>
              </a:solidFill>
            </a:endParaRPr>
          </a:p>
          <a:p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3"/>
            <a:ext cx="7772400" cy="1092089"/>
          </a:xfrm>
        </p:spPr>
        <p:txBody>
          <a:bodyPr anchor="t">
            <a:normAutofit fontScale="90000"/>
          </a:bodyPr>
          <a:lstStyle/>
          <a:p>
            <a:r>
              <a:rPr lang="uz-Cyrl-UZ" sz="2700" b="1" dirty="0" smtClean="0">
                <a:solidFill>
                  <a:srgbClr val="FFFF00"/>
                </a:solidFill>
              </a:rPr>
              <a:t> </a:t>
            </a:r>
            <a:r>
              <a:rPr lang="uz-Cyrl-UZ" sz="4000" b="1" dirty="0" smtClean="0">
                <a:solidFill>
                  <a:srgbClr val="FFFF00"/>
                </a:solidFill>
              </a:rPr>
              <a:t/>
            </a:r>
            <a:br>
              <a:rPr lang="uz-Cyrl-UZ" sz="4000" b="1" dirty="0" smtClean="0">
                <a:solidFill>
                  <a:srgbClr val="FFFF00"/>
                </a:solidFill>
              </a:rPr>
            </a:br>
            <a:r>
              <a:rPr lang="uz-Cyrl-UZ" sz="4000" b="1" dirty="0" smtClean="0">
                <a:solidFill>
                  <a:srgbClr val="FFFF00"/>
                </a:solidFill>
              </a:rPr>
              <a:t>ТАҚРИЗ ВА УНИ ЁЗИШ </a:t>
            </a:r>
            <a:br>
              <a:rPr lang="uz-Cyrl-UZ" sz="4000" b="1" dirty="0" smtClean="0">
                <a:solidFill>
                  <a:srgbClr val="FFFF00"/>
                </a:solidFill>
              </a:rPr>
            </a:br>
            <a:r>
              <a:rPr lang="uz-Cyrl-UZ" sz="4000" b="1" dirty="0" smtClean="0">
                <a:solidFill>
                  <a:srgbClr val="FFFF00"/>
                </a:solidFill>
              </a:rPr>
              <a:t>ҚОИДАЛАРИ </a:t>
            </a:r>
            <a:br>
              <a:rPr lang="uz-Cyrl-UZ" sz="4000" b="1" dirty="0" smtClean="0">
                <a:solidFill>
                  <a:srgbClr val="FFFF00"/>
                </a:solidFill>
              </a:rPr>
            </a:br>
            <a:endParaRPr lang="ru-RU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79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428604"/>
            <a:ext cx="7924800" cy="5786478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pPr algn="just" hangingPunct="0">
              <a:buNone/>
            </a:pPr>
            <a:r>
              <a:rPr lang="en-US" sz="4000" dirty="0" smtClean="0">
                <a:solidFill>
                  <a:srgbClr val="FFFF00"/>
                </a:solidFill>
              </a:rPr>
              <a:t>       </a:t>
            </a:r>
            <a:r>
              <a:rPr lang="en-US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Мазкур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тадқиқот иши</a:t>
            </a:r>
            <a:r>
              <a:rPr lang="ru-RU" sz="4000" dirty="0" smtClean="0">
                <a:solidFill>
                  <a:srgbClr val="FFFF00"/>
                </a:solidFill>
              </a:rPr>
              <a:t>  </a:t>
            </a:r>
            <a:r>
              <a:rPr lang="ru-RU" sz="4000" dirty="0" err="1" smtClean="0">
                <a:solidFill>
                  <a:srgbClr val="FFFF00"/>
                </a:solidFill>
              </a:rPr>
              <a:t>талабаларнинг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битирув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малакавий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ишига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қўйиладиган деярли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барча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талабларга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жавоб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беради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ва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шундан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келиб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чиққан ҳолда мазкур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битирув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малавий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ишини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юқори баҳога баҳолаш мумкин</a:t>
            </a:r>
            <a:r>
              <a:rPr lang="ru-RU" sz="4000" dirty="0" smtClean="0">
                <a:solidFill>
                  <a:srgbClr val="FFFF00"/>
                </a:solidFill>
              </a:rPr>
              <a:t>. </a:t>
            </a:r>
          </a:p>
          <a:p>
            <a:pPr algn="just" hangingPunct="0"/>
            <a:endParaRPr lang="ru-RU" sz="4000" dirty="0" smtClean="0">
              <a:solidFill>
                <a:srgbClr val="FFFF00"/>
              </a:solidFill>
            </a:endParaRPr>
          </a:p>
          <a:p>
            <a:pPr algn="just" hangingPunct="0">
              <a:buNone/>
            </a:pPr>
            <a:r>
              <a:rPr lang="uz-Cyrl-UZ" sz="4000" dirty="0" smtClean="0">
                <a:solidFill>
                  <a:srgbClr val="FFFF00"/>
                </a:solidFill>
              </a:rPr>
              <a:t> </a:t>
            </a:r>
            <a:r>
              <a:rPr lang="en-US" sz="4000" dirty="0" smtClean="0">
                <a:solidFill>
                  <a:srgbClr val="FFFF00"/>
                </a:solidFill>
              </a:rPr>
              <a:t>   </a:t>
            </a:r>
            <a:r>
              <a:rPr lang="uz-Cyrl-UZ" sz="4000" dirty="0" smtClean="0">
                <a:solidFill>
                  <a:srgbClr val="FFFF00"/>
                </a:solidFill>
              </a:rPr>
              <a:t>Т</a:t>
            </a:r>
            <a:r>
              <a:rPr lang="ru-RU" sz="4000" dirty="0" err="1" smtClean="0">
                <a:solidFill>
                  <a:srgbClr val="FFFF00"/>
                </a:solidFill>
              </a:rPr>
              <a:t>арих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фанлари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номзоди</a:t>
            </a:r>
            <a:r>
              <a:rPr lang="ru-RU" sz="4000" dirty="0" smtClean="0">
                <a:solidFill>
                  <a:srgbClr val="FFFF00"/>
                </a:solidFill>
              </a:rPr>
              <a:t>,</a:t>
            </a:r>
          </a:p>
          <a:p>
            <a:pPr algn="just" hangingPunct="0">
              <a:buNone/>
            </a:pPr>
            <a:r>
              <a:rPr lang="en-US" sz="4000" dirty="0" smtClean="0">
                <a:solidFill>
                  <a:srgbClr val="FFFF00"/>
                </a:solidFill>
              </a:rPr>
              <a:t>    </a:t>
            </a:r>
            <a:r>
              <a:rPr lang="ru-RU" sz="4000" dirty="0" smtClean="0">
                <a:solidFill>
                  <a:srgbClr val="FFFF00"/>
                </a:solidFill>
              </a:rPr>
              <a:t> доцент     </a:t>
            </a:r>
            <a:r>
              <a:rPr lang="uz-Cyrl-UZ" sz="4000" dirty="0" smtClean="0">
                <a:solidFill>
                  <a:srgbClr val="FFFF00"/>
                </a:solidFill>
              </a:rPr>
              <a:t>  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uz-Cyrl-UZ" sz="4000" dirty="0" smtClean="0">
                <a:solidFill>
                  <a:srgbClr val="FFFF00"/>
                </a:solidFill>
              </a:rPr>
              <a:t>            </a:t>
            </a:r>
            <a:r>
              <a:rPr lang="ru-RU" sz="4000" dirty="0" smtClean="0">
                <a:solidFill>
                  <a:srgbClr val="FFFF00"/>
                </a:solidFill>
              </a:rPr>
              <a:t>                 С. ПЎЛАТОВ</a:t>
            </a:r>
          </a:p>
          <a:p>
            <a:pPr algn="just" hangingPunct="0">
              <a:buNone/>
            </a:pPr>
            <a:r>
              <a:rPr lang="en-US" sz="4000" dirty="0" smtClean="0">
                <a:solidFill>
                  <a:srgbClr val="FFFF00"/>
                </a:solidFill>
              </a:rPr>
              <a:t>     1</a:t>
            </a:r>
            <a:r>
              <a:rPr lang="uz-Cyrl-UZ" sz="4000" dirty="0" smtClean="0">
                <a:solidFill>
                  <a:srgbClr val="FFFF00"/>
                </a:solidFill>
              </a:rPr>
              <a:t>2.06.2005.</a:t>
            </a:r>
            <a:endParaRPr lang="ru-RU" sz="4000" dirty="0" smtClean="0">
              <a:solidFill>
                <a:srgbClr val="FFFF00"/>
              </a:solidFill>
            </a:endParaRPr>
          </a:p>
          <a:p>
            <a:pPr algn="just" hangingPunct="0"/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uz-Cyrl-UZ" sz="4000" dirty="0" smtClean="0">
                <a:solidFill>
                  <a:srgbClr val="FFFF00"/>
                </a:solidFill>
              </a:rPr>
              <a:t>ЭЪТИБОРИНГИЗ УЧУН </a:t>
            </a:r>
          </a:p>
          <a:p>
            <a:pPr marL="0" indent="0" algn="ctr">
              <a:buNone/>
            </a:pPr>
            <a:r>
              <a:rPr lang="uz-Cyrl-UZ" sz="4000" dirty="0" smtClean="0">
                <a:solidFill>
                  <a:srgbClr val="FFFF00"/>
                </a:solidFill>
              </a:rPr>
              <a:t>РАҲМАТ!!!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515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476672"/>
            <a:ext cx="7924800" cy="6120680"/>
          </a:xfrm>
        </p:spPr>
        <p:txBody>
          <a:bodyPr/>
          <a:lstStyle/>
          <a:p>
            <a:pPr marL="0" indent="0" algn="ctr">
              <a:buNone/>
            </a:pPr>
            <a:r>
              <a:rPr lang="uz-Cyrl-UZ" sz="2800" dirty="0" smtClean="0">
                <a:solidFill>
                  <a:schemeClr val="tx2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uz-Cyrl-UZ" sz="2800" dirty="0" smtClean="0">
                <a:solidFill>
                  <a:srgbClr val="FFFF00"/>
                </a:solidFill>
              </a:rPr>
              <a:t>Р Е Ж А</a:t>
            </a:r>
          </a:p>
          <a:p>
            <a:pPr marL="0" indent="0" algn="ctr">
              <a:buNone/>
            </a:pPr>
            <a:endParaRPr lang="uz-Cyrl-UZ" sz="2800" dirty="0" smtClean="0">
              <a:solidFill>
                <a:srgbClr val="FFFF00"/>
              </a:solidFill>
            </a:endParaRPr>
          </a:p>
          <a:p>
            <a:pPr>
              <a:buFont typeface="Arial" pitchFamily="34" charset="0"/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Тақриз ҳақида умумий маълумот; </a:t>
            </a:r>
          </a:p>
          <a:p>
            <a:pPr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Тақриз ёзишининг мақсад ва вазифалари;</a:t>
            </a:r>
          </a:p>
          <a:p>
            <a:pPr>
              <a:buFont typeface="Arial" pitchFamily="34" charset="0"/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Тақриз ёзишга қўйиладиган талаблар;</a:t>
            </a:r>
          </a:p>
          <a:p>
            <a:pPr>
              <a:buAutoNum type="arabicPeriod"/>
            </a:pPr>
            <a:r>
              <a:rPr lang="uz-Cyrl-UZ" sz="2800" dirty="0" smtClean="0">
                <a:solidFill>
                  <a:srgbClr val="FFFF00"/>
                </a:solidFill>
              </a:rPr>
              <a:t>Тақриз намунаси.</a:t>
            </a:r>
          </a:p>
          <a:p>
            <a:pPr>
              <a:buAutoNum type="arabicPeriod"/>
            </a:pPr>
            <a:endParaRPr lang="uz-Cyrl-UZ" sz="2400" dirty="0" smtClean="0">
              <a:solidFill>
                <a:srgbClr val="FFFF00"/>
              </a:solidFill>
            </a:endParaRPr>
          </a:p>
          <a:p>
            <a:pPr>
              <a:buAutoNum type="arabicPeriod"/>
            </a:pPr>
            <a:endParaRPr lang="uz-Cyrl-U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116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/>
            <a:r>
              <a:rPr lang="uz-Cyrl-UZ" dirty="0" smtClean="0">
                <a:solidFill>
                  <a:schemeClr val="tx2"/>
                </a:solidFill>
              </a:rPr>
              <a:t> 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714356"/>
            <a:ext cx="7924800" cy="5000644"/>
          </a:xfrm>
        </p:spPr>
        <p:txBody>
          <a:bodyPr>
            <a:normAutofit/>
          </a:bodyPr>
          <a:lstStyle/>
          <a:p>
            <a:endParaRPr lang="ru-RU" sz="2200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uz-Cyrl-UZ" sz="3600" dirty="0" smtClean="0">
                <a:solidFill>
                  <a:schemeClr val="tx2"/>
                </a:solidFill>
              </a:rPr>
              <a:t> </a:t>
            </a:r>
            <a:endParaRPr lang="uz-Cyrl-UZ" sz="32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endParaRPr lang="uz-Cyrl-UZ" sz="3600" dirty="0" smtClean="0">
              <a:solidFill>
                <a:srgbClr val="FFFF00"/>
              </a:solidFill>
            </a:endParaRPr>
          </a:p>
          <a:p>
            <a:pPr algn="ctr">
              <a:buNone/>
            </a:pPr>
            <a:r>
              <a:rPr lang="uz-Cyrl-UZ" sz="3600" dirty="0" smtClean="0">
                <a:solidFill>
                  <a:srgbClr val="FFFF00"/>
                </a:solidFill>
              </a:rPr>
              <a:t>“ТАҚРИЗ” деганда нимани </a:t>
            </a:r>
          </a:p>
          <a:p>
            <a:pPr algn="ctr">
              <a:buNone/>
            </a:pPr>
            <a:r>
              <a:rPr lang="uz-Cyrl-UZ" sz="3600" dirty="0" smtClean="0">
                <a:solidFill>
                  <a:srgbClr val="FFFF00"/>
                </a:solidFill>
              </a:rPr>
              <a:t>тушунасиз?</a:t>
            </a:r>
            <a:endParaRPr lang="ru-RU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431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428604"/>
            <a:ext cx="7924800" cy="5286396"/>
          </a:xfrm>
        </p:spPr>
        <p:txBody>
          <a:bodyPr>
            <a:normAutofit lnSpcReduction="10000"/>
          </a:bodyPr>
          <a:lstStyle/>
          <a:p>
            <a:endParaRPr lang="uz-Cyrl-UZ" sz="3600" dirty="0" smtClean="0">
              <a:solidFill>
                <a:srgbClr val="FFFF00"/>
              </a:solidFill>
            </a:endParaRPr>
          </a:p>
          <a:p>
            <a:r>
              <a:rPr lang="uz-Cyrl-UZ" sz="3600" dirty="0" smtClean="0">
                <a:solidFill>
                  <a:srgbClr val="FFFF00"/>
                </a:solidFill>
              </a:rPr>
              <a:t>Тақриз  - бирор бир илмий, бадиий  асар ҳақида бошқа бир шахснинг  (шахсларнинг) индивидуал баҳоси, фикри, хулосаси. </a:t>
            </a:r>
          </a:p>
          <a:p>
            <a:endParaRPr lang="uz-Cyrl-UZ" sz="3600" dirty="0" smtClean="0">
              <a:solidFill>
                <a:srgbClr val="FFFF00"/>
              </a:solidFill>
            </a:endParaRPr>
          </a:p>
          <a:p>
            <a:r>
              <a:rPr lang="uz-Cyrl-UZ" sz="3600" dirty="0" smtClean="0">
                <a:solidFill>
                  <a:srgbClr val="FFFF00"/>
                </a:solidFill>
              </a:rPr>
              <a:t>Эслатма: </a:t>
            </a:r>
            <a:r>
              <a:rPr lang="ru-RU" sz="2600" dirty="0" err="1" smtClean="0">
                <a:solidFill>
                  <a:srgbClr val="FFFF00"/>
                </a:solidFill>
              </a:rPr>
              <a:t>Тақриз лотинча</a:t>
            </a:r>
            <a:r>
              <a:rPr lang="ru-RU" sz="2600" dirty="0" smtClean="0">
                <a:solidFill>
                  <a:srgbClr val="FFFF00"/>
                </a:solidFill>
              </a:rPr>
              <a:t> “</a:t>
            </a:r>
            <a:r>
              <a:rPr lang="en-US" sz="2600" dirty="0" err="1" smtClean="0">
                <a:solidFill>
                  <a:srgbClr val="FFFF00"/>
                </a:solidFill>
              </a:rPr>
              <a:t>resenzium</a:t>
            </a:r>
            <a:r>
              <a:rPr lang="en-US" sz="2600" dirty="0" smtClean="0">
                <a:solidFill>
                  <a:srgbClr val="FFFF00"/>
                </a:solidFill>
              </a:rPr>
              <a:t>” </a:t>
            </a:r>
            <a:r>
              <a:rPr lang="ru-RU" sz="2600" dirty="0" err="1" smtClean="0">
                <a:solidFill>
                  <a:srgbClr val="FFFF00"/>
                </a:solidFill>
              </a:rPr>
              <a:t>сўзидан</a:t>
            </a:r>
            <a:r>
              <a:rPr lang="ru-RU" sz="2600" dirty="0" smtClean="0">
                <a:solidFill>
                  <a:srgbClr val="FFFF00"/>
                </a:solidFill>
              </a:rPr>
              <a:t> </a:t>
            </a:r>
            <a:r>
              <a:rPr lang="ru-RU" sz="2600" dirty="0" err="1" smtClean="0">
                <a:solidFill>
                  <a:srgbClr val="FFFF00"/>
                </a:solidFill>
              </a:rPr>
              <a:t>олинган</a:t>
            </a:r>
            <a:r>
              <a:rPr lang="ru-RU" sz="2600" dirty="0" smtClean="0">
                <a:solidFill>
                  <a:srgbClr val="FFFF00"/>
                </a:solidFill>
              </a:rPr>
              <a:t> </a:t>
            </a:r>
            <a:r>
              <a:rPr lang="ru-RU" sz="2600" dirty="0" err="1" smtClean="0">
                <a:solidFill>
                  <a:srgbClr val="FFFF00"/>
                </a:solidFill>
              </a:rPr>
              <a:t>бўлиб</a:t>
            </a:r>
            <a:r>
              <a:rPr lang="ru-RU" sz="2600" dirty="0" smtClean="0">
                <a:solidFill>
                  <a:srgbClr val="FFFF00"/>
                </a:solidFill>
              </a:rPr>
              <a:t>, </a:t>
            </a:r>
            <a:r>
              <a:rPr lang="ru-RU" sz="2600" dirty="0" err="1" smtClean="0">
                <a:solidFill>
                  <a:srgbClr val="FFFF00"/>
                </a:solidFill>
              </a:rPr>
              <a:t>“қайта кўриб</a:t>
            </a:r>
            <a:r>
              <a:rPr lang="ru-RU" sz="2600" dirty="0" smtClean="0">
                <a:solidFill>
                  <a:srgbClr val="FFFF00"/>
                </a:solidFill>
              </a:rPr>
              <a:t> </a:t>
            </a:r>
            <a:r>
              <a:rPr lang="ru-RU" sz="2600" dirty="0" err="1" smtClean="0">
                <a:solidFill>
                  <a:srgbClr val="FFFF00"/>
                </a:solidFill>
              </a:rPr>
              <a:t>чиқиш, </a:t>
            </a:r>
            <a:r>
              <a:rPr lang="ru-RU" sz="2600" dirty="0" smtClean="0">
                <a:solidFill>
                  <a:srgbClr val="FFFF00"/>
                </a:solidFill>
              </a:rPr>
              <a:t>хабар </a:t>
            </a:r>
            <a:r>
              <a:rPr lang="ru-RU" sz="2600" dirty="0" err="1" smtClean="0">
                <a:solidFill>
                  <a:srgbClr val="FFFF00"/>
                </a:solidFill>
              </a:rPr>
              <a:t>қилиш</a:t>
            </a:r>
            <a:r>
              <a:rPr lang="ru-RU" sz="2600" dirty="0" smtClean="0">
                <a:solidFill>
                  <a:srgbClr val="FFFF00"/>
                </a:solidFill>
              </a:rPr>
              <a:t>, </a:t>
            </a:r>
            <a:r>
              <a:rPr lang="ru-RU" sz="2600" dirty="0" err="1" smtClean="0">
                <a:solidFill>
                  <a:srgbClr val="FFFF00"/>
                </a:solidFill>
              </a:rPr>
              <a:t>тавсиф</a:t>
            </a:r>
            <a:r>
              <a:rPr lang="ru-RU" sz="2600" dirty="0" smtClean="0">
                <a:solidFill>
                  <a:srgbClr val="FFFF00"/>
                </a:solidFill>
              </a:rPr>
              <a:t>, </a:t>
            </a:r>
            <a:r>
              <a:rPr lang="ru-RU" sz="2600" dirty="0" err="1" smtClean="0">
                <a:solidFill>
                  <a:srgbClr val="FFFF00"/>
                </a:solidFill>
              </a:rPr>
              <a:t>баҳо бериш</a:t>
            </a:r>
            <a:r>
              <a:rPr lang="ru-RU" sz="2600" dirty="0" smtClean="0">
                <a:solidFill>
                  <a:srgbClr val="FFFF00"/>
                </a:solidFill>
              </a:rPr>
              <a:t>” </a:t>
            </a:r>
            <a:r>
              <a:rPr lang="ru-RU" sz="2600" dirty="0" err="1" smtClean="0">
                <a:solidFill>
                  <a:srgbClr val="FFFF00"/>
                </a:solidFill>
              </a:rPr>
              <a:t>деган</a:t>
            </a:r>
            <a:r>
              <a:rPr lang="ru-RU" sz="2600" dirty="0" smtClean="0">
                <a:solidFill>
                  <a:srgbClr val="FFFF00"/>
                </a:solidFill>
              </a:rPr>
              <a:t> </a:t>
            </a:r>
            <a:r>
              <a:rPr lang="ru-RU" sz="2600" dirty="0" err="1" smtClean="0">
                <a:solidFill>
                  <a:srgbClr val="FFFF00"/>
                </a:solidFill>
              </a:rPr>
              <a:t>маъноларни</a:t>
            </a:r>
            <a:r>
              <a:rPr lang="ru-RU" sz="2600" dirty="0" smtClean="0">
                <a:solidFill>
                  <a:srgbClr val="FFFF00"/>
                </a:solidFill>
              </a:rPr>
              <a:t> </a:t>
            </a:r>
            <a:r>
              <a:rPr lang="ru-RU" sz="2600" dirty="0" err="1" smtClean="0">
                <a:solidFill>
                  <a:srgbClr val="FFFF00"/>
                </a:solidFill>
              </a:rPr>
              <a:t>англатади</a:t>
            </a:r>
            <a:r>
              <a:rPr lang="ru-RU" sz="2600" dirty="0" smtClean="0">
                <a:solidFill>
                  <a:srgbClr val="FFFF00"/>
                </a:solidFill>
              </a:rPr>
              <a:t>.</a:t>
            </a:r>
            <a:r>
              <a:rPr lang="ru-RU" sz="2600" dirty="0" smtClean="0"/>
              <a:t> </a:t>
            </a:r>
            <a:r>
              <a:rPr lang="uz-Cyrl-UZ" sz="2600" dirty="0" smtClean="0">
                <a:solidFill>
                  <a:srgbClr val="FFFF00"/>
                </a:solidFill>
              </a:rPr>
              <a:t> </a:t>
            </a:r>
            <a:endParaRPr lang="uz-Cyrl-UZ" sz="2800" dirty="0" smtClean="0">
              <a:solidFill>
                <a:srgbClr val="FFFF00"/>
              </a:solidFill>
            </a:endParaRPr>
          </a:p>
          <a:p>
            <a:endParaRPr lang="uz-Cyrl-UZ" sz="3600" dirty="0" smtClean="0">
              <a:solidFill>
                <a:srgbClr val="FFFF00"/>
              </a:solidFill>
            </a:endParaRPr>
          </a:p>
          <a:p>
            <a:endParaRPr lang="uz-Cyrl-UZ" sz="3600" dirty="0" smtClean="0">
              <a:solidFill>
                <a:srgbClr val="FFFF00"/>
              </a:solidFill>
            </a:endParaRPr>
          </a:p>
          <a:p>
            <a:endParaRPr lang="ru-RU" sz="3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sz="quarter" idx="13"/>
          </p:nvPr>
        </p:nvSpPr>
        <p:spPr>
          <a:xfrm>
            <a:off x="357158" y="285750"/>
            <a:ext cx="8429684" cy="621506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200" dirty="0" err="1" smtClean="0">
                <a:solidFill>
                  <a:srgbClr val="FFFF00"/>
                </a:solidFill>
              </a:rPr>
              <a:t>Тақризнинг мақсад ва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вазифаси</a:t>
            </a:r>
            <a:r>
              <a:rPr lang="ru-RU" sz="3200" dirty="0" smtClean="0">
                <a:solidFill>
                  <a:srgbClr val="FFFF00"/>
                </a:solidFill>
              </a:rPr>
              <a:t>:</a:t>
            </a:r>
          </a:p>
          <a:p>
            <a:pPr algn="ctr"/>
            <a:endParaRPr lang="ru-RU" sz="3200" dirty="0" smtClean="0">
              <a:solidFill>
                <a:srgbClr val="FFFF00"/>
              </a:solidFill>
            </a:endParaRPr>
          </a:p>
          <a:p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маълум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бир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илмий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ёки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бадиий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асарни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баҳолаш;</a:t>
            </a:r>
            <a:endParaRPr lang="ru-RU" sz="3200" dirty="0" smtClean="0">
              <a:solidFill>
                <a:srgbClr val="FFFF00"/>
              </a:solidFill>
            </a:endParaRPr>
          </a:p>
          <a:p>
            <a:r>
              <a:rPr lang="ru-RU" sz="3200" dirty="0" err="1" smtClean="0">
                <a:solidFill>
                  <a:srgbClr val="FFFF00"/>
                </a:solidFill>
              </a:rPr>
              <a:t>мазкур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асарнинг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ижобий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ва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салбий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жиҳатларини </a:t>
            </a:r>
            <a:r>
              <a:rPr lang="ru-RU" sz="3200" dirty="0" smtClean="0">
                <a:solidFill>
                  <a:srgbClr val="FFFF00"/>
                </a:solidFill>
              </a:rPr>
              <a:t>объектив </a:t>
            </a:r>
            <a:r>
              <a:rPr lang="ru-RU" sz="3200" dirty="0" err="1" smtClean="0">
                <a:solidFill>
                  <a:srgbClr val="FFFF00"/>
                </a:solidFill>
              </a:rPr>
              <a:t>ва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ҳаққоний равишда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ёритиб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бериш</a:t>
            </a:r>
            <a:r>
              <a:rPr lang="ru-RU" sz="3200" dirty="0" smtClean="0">
                <a:solidFill>
                  <a:srgbClr val="FFFF00"/>
                </a:solidFill>
              </a:rPr>
              <a:t>;</a:t>
            </a:r>
          </a:p>
          <a:p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мазкур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асарни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илмий-назарий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жи</a:t>
            </a:r>
            <a:r>
              <a:rPr lang="uz-Cyrl-UZ" sz="3200" dirty="0" smtClean="0">
                <a:solidFill>
                  <a:srgbClr val="FFFF00"/>
                </a:solidFill>
              </a:rPr>
              <a:t>ҳатдан жуда чу</a:t>
            </a:r>
            <a:r>
              <a:rPr lang="ru-RU" sz="3200" dirty="0" err="1" smtClean="0">
                <a:solidFill>
                  <a:srgbClr val="FFFF00"/>
                </a:solidFill>
              </a:rPr>
              <a:t>қур ва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ҳар томонлама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атрофлича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таҳлил қилиш;</a:t>
            </a:r>
            <a:endParaRPr lang="ru-RU" sz="3200" dirty="0" smtClean="0">
              <a:solidFill>
                <a:srgbClr val="FFFF00"/>
              </a:solidFill>
            </a:endParaRPr>
          </a:p>
          <a:p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мазкур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асарнинг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давлат</a:t>
            </a:r>
            <a:r>
              <a:rPr lang="ru-RU" sz="3200" dirty="0" smtClean="0">
                <a:solidFill>
                  <a:srgbClr val="FFFF00"/>
                </a:solidFill>
              </a:rPr>
              <a:t>, </a:t>
            </a:r>
            <a:r>
              <a:rPr lang="ru-RU" sz="3200" dirty="0" err="1" smtClean="0">
                <a:solidFill>
                  <a:srgbClr val="FFFF00"/>
                </a:solidFill>
              </a:rPr>
              <a:t>жамият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ва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фан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тараққиётига қўшадиган ҳиссасини олдиндан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айтиб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бериш</a:t>
            </a:r>
            <a:r>
              <a:rPr lang="ru-RU" sz="3200" dirty="0" smtClean="0">
                <a:solidFill>
                  <a:srgbClr val="FFFF00"/>
                </a:solidFill>
              </a:rPr>
              <a:t>.</a:t>
            </a:r>
            <a:endParaRPr lang="ru-RU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Cyrl-UZ" dirty="0" smtClean="0">
                <a:solidFill>
                  <a:srgbClr val="FFFF00"/>
                </a:solidFill>
              </a:rPr>
              <a:t>Тақризнинг тузилиши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686320"/>
          </a:xfrm>
        </p:spPr>
        <p:txBody>
          <a:bodyPr>
            <a:normAutofit/>
          </a:bodyPr>
          <a:lstStyle/>
          <a:p>
            <a:endParaRPr lang="uz-Cyrl-UZ" sz="3200" dirty="0" smtClean="0">
              <a:solidFill>
                <a:srgbClr val="FFFF00"/>
              </a:solidFill>
            </a:endParaRPr>
          </a:p>
          <a:p>
            <a:r>
              <a:rPr lang="uz-Cyrl-UZ" sz="3200" dirty="0" smtClean="0">
                <a:solidFill>
                  <a:srgbClr val="FFFF00"/>
                </a:solidFill>
              </a:rPr>
              <a:t>Кириш;</a:t>
            </a:r>
          </a:p>
          <a:p>
            <a:r>
              <a:rPr lang="uz-Cyrl-UZ" sz="3200" dirty="0" smtClean="0">
                <a:solidFill>
                  <a:srgbClr val="FFFF00"/>
                </a:solidFill>
              </a:rPr>
              <a:t>Асосий қисм;</a:t>
            </a:r>
          </a:p>
          <a:p>
            <a:pPr>
              <a:buNone/>
            </a:pPr>
            <a:r>
              <a:rPr lang="uz-Cyrl-UZ" sz="3200" dirty="0" smtClean="0">
                <a:solidFill>
                  <a:srgbClr val="FFFF00"/>
                </a:solidFill>
              </a:rPr>
              <a:t>           </a:t>
            </a:r>
            <a:r>
              <a:rPr lang="en-US" sz="3200" dirty="0" smtClean="0">
                <a:solidFill>
                  <a:srgbClr val="FFFF00"/>
                </a:solidFill>
              </a:rPr>
              <a:t>- </a:t>
            </a:r>
            <a:r>
              <a:rPr lang="ru-RU" sz="3200" dirty="0" smtClean="0">
                <a:solidFill>
                  <a:srgbClr val="FFFF00"/>
                </a:solidFill>
              </a:rPr>
              <a:t>а</a:t>
            </a:r>
            <a:r>
              <a:rPr lang="uz-Cyrl-UZ" sz="3200" dirty="0" smtClean="0">
                <a:solidFill>
                  <a:srgbClr val="FFFF00"/>
                </a:solidFill>
              </a:rPr>
              <a:t>сарнинг ижобий жиҳатлари;</a:t>
            </a:r>
          </a:p>
          <a:p>
            <a:pPr>
              <a:buNone/>
            </a:pPr>
            <a:r>
              <a:rPr lang="uz-Cyrl-UZ" sz="3200" dirty="0" smtClean="0">
                <a:solidFill>
                  <a:srgbClr val="FFFF00"/>
                </a:solidFill>
              </a:rPr>
              <a:t>           - асарнинг салбий жиҳатлари.</a:t>
            </a:r>
          </a:p>
          <a:p>
            <a:r>
              <a:rPr lang="uz-Cyrl-UZ" sz="3200" dirty="0" smtClean="0">
                <a:solidFill>
                  <a:srgbClr val="FFFF00"/>
                </a:solidFill>
              </a:rPr>
              <a:t>Хулоса</a:t>
            </a:r>
          </a:p>
          <a:p>
            <a:endParaRPr lang="uz-Cyrl-UZ" sz="3200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14282" y="285728"/>
            <a:ext cx="8715436" cy="621510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Тақриз намунаси</a:t>
            </a:r>
            <a:endParaRPr lang="ru-RU" sz="10800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  <a:p>
            <a:pPr algn="ctr">
              <a:buNone/>
            </a:pPr>
            <a:r>
              <a:rPr lang="en-US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  </a:t>
            </a:r>
            <a:endParaRPr lang="ru-RU" sz="10800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  <a:p>
            <a:pPr algn="just" hangingPunct="0">
              <a:buNone/>
            </a:pPr>
            <a:r>
              <a:rPr lang="en-US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   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Низомий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номли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Тошкент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uz-Cyrl-UZ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д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авлат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педагогика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университети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тарих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факультетининг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uz-Cyrl-UZ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4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-курс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талабаси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Азиз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Назаровнинг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 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“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Ўзбекистон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ва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Франция </a:t>
            </a:r>
            <a:r>
              <a:rPr lang="uz-Cyrl-UZ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алоқалари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”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мавзусидаги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битирув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малакавий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ишига</a:t>
            </a:r>
            <a:endParaRPr lang="ru-RU" sz="10800" dirty="0" smtClean="0">
              <a:solidFill>
                <a:srgbClr val="FFFF00"/>
              </a:solidFill>
              <a:latin typeface="+mj-lt"/>
              <a:cs typeface="Times New Roman" pitchFamily="18" charset="0"/>
            </a:endParaRPr>
          </a:p>
          <a:p>
            <a:pPr algn="ctr" hangingPunct="0">
              <a:buNone/>
            </a:pPr>
            <a:r>
              <a:rPr lang="uz-Cyrl-UZ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 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Т А </a:t>
            </a:r>
            <a:r>
              <a:rPr lang="uz-Cyrl-UZ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Қ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Р И З</a:t>
            </a:r>
          </a:p>
          <a:p>
            <a:pPr algn="just" hangingPunct="0">
              <a:buNone/>
            </a:pP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 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Ўзбекистон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Республикасининг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истиқлолга эришиши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шарофати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билан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мамлакатимизнинг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халқаро алоқалари кундан-кунга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ривожланиб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,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Ўзбекистоннинг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халқаро миқёсдаги обрў-эътибори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ошиб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бормоқда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.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Шунга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кўра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мамлакатимизнинг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ташқи иқтисодий, сиёсий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ва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маданий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алоқаларини илмий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жиҳатдан ўрганиш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муҳим аҳамият касб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0800" dirty="0" err="1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этади</a:t>
            </a:r>
            <a:r>
              <a:rPr lang="ru-RU" sz="10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. </a:t>
            </a:r>
          </a:p>
          <a:p>
            <a:pPr algn="ctr"/>
            <a:endParaRPr lang="ru-RU" sz="6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6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z-Cyrl-UZ" dirty="0" smtClean="0"/>
          </a:p>
          <a:p>
            <a:endParaRPr lang="uz-Cyrl-UZ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0034" y="357166"/>
            <a:ext cx="8286808" cy="6286544"/>
          </a:xfrm>
        </p:spPr>
        <p:txBody>
          <a:bodyPr/>
          <a:lstStyle/>
          <a:p>
            <a:pPr algn="just" hangingPunct="0">
              <a:buNone/>
            </a:pP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800" dirty="0" err="1" smtClean="0">
                <a:solidFill>
                  <a:srgbClr val="FFFF00"/>
                </a:solidFill>
              </a:rPr>
              <a:t>Айнан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шу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нуқтаи назардан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Азиз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Назаровнинг</a:t>
            </a:r>
            <a:r>
              <a:rPr lang="ru-RU" sz="2800" dirty="0" smtClean="0">
                <a:solidFill>
                  <a:srgbClr val="FFFF00"/>
                </a:solidFill>
              </a:rPr>
              <a:t>  </a:t>
            </a:r>
            <a:r>
              <a:rPr lang="ru-RU" sz="2800" dirty="0" smtClean="0">
                <a:solidFill>
                  <a:srgbClr val="FFFF00"/>
                </a:solidFill>
              </a:rPr>
              <a:t>“</a:t>
            </a:r>
            <a:r>
              <a:rPr lang="ru-RU" sz="2800" dirty="0" err="1" smtClean="0">
                <a:solidFill>
                  <a:srgbClr val="FFFF00"/>
                </a:solidFill>
              </a:rPr>
              <a:t>Ўзбекистон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ва</a:t>
            </a:r>
            <a:r>
              <a:rPr lang="ru-RU" sz="2800" dirty="0" smtClean="0">
                <a:solidFill>
                  <a:srgbClr val="FFFF00"/>
                </a:solidFill>
              </a:rPr>
              <a:t> Франция </a:t>
            </a:r>
            <a:r>
              <a:rPr lang="ru-RU" sz="2800" dirty="0" err="1" smtClean="0">
                <a:solidFill>
                  <a:srgbClr val="FFFF00"/>
                </a:solidFill>
              </a:rPr>
              <a:t>алоқалари</a:t>
            </a:r>
            <a:r>
              <a:rPr lang="ru-RU" sz="2800" dirty="0" smtClean="0">
                <a:solidFill>
                  <a:srgbClr val="FFFF00"/>
                </a:solidFill>
              </a:rPr>
              <a:t>” </a:t>
            </a:r>
            <a:r>
              <a:rPr lang="ru-RU" sz="2800" dirty="0" err="1" smtClean="0">
                <a:solidFill>
                  <a:srgbClr val="FFFF00"/>
                </a:solidFill>
              </a:rPr>
              <a:t>мавзусидаги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битирув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малакавий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иши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алоҳида аҳамиятга эга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бўлиб</a:t>
            </a:r>
            <a:r>
              <a:rPr lang="ru-RU" sz="2800" dirty="0" smtClean="0">
                <a:solidFill>
                  <a:srgbClr val="FFFF00"/>
                </a:solidFill>
              </a:rPr>
              <a:t>, </a:t>
            </a:r>
            <a:r>
              <a:rPr lang="ru-RU" sz="2800" dirty="0" err="1" smtClean="0">
                <a:solidFill>
                  <a:srgbClr val="FFFF00"/>
                </a:solidFill>
              </a:rPr>
              <a:t>унда</a:t>
            </a:r>
            <a:r>
              <a:rPr lang="ru-RU" sz="2800" dirty="0" smtClean="0">
                <a:solidFill>
                  <a:srgbClr val="FFFF00"/>
                </a:solidFill>
              </a:rPr>
              <a:t> Франция </a:t>
            </a:r>
            <a:r>
              <a:rPr lang="ru-RU" sz="2800" dirty="0" err="1" smtClean="0">
                <a:solidFill>
                  <a:srgbClr val="FFFF00"/>
                </a:solidFill>
              </a:rPr>
              <a:t>ва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Ўзбекистонинг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сиёсий</a:t>
            </a:r>
            <a:r>
              <a:rPr lang="ru-RU" sz="2800" dirty="0" smtClean="0">
                <a:solidFill>
                  <a:srgbClr val="FFFF00"/>
                </a:solidFill>
              </a:rPr>
              <a:t>, </a:t>
            </a:r>
            <a:r>
              <a:rPr lang="ru-RU" sz="2800" dirty="0" err="1" smtClean="0">
                <a:solidFill>
                  <a:srgbClr val="FFFF00"/>
                </a:solidFill>
              </a:rPr>
              <a:t>ижтимоий-иқтисодий ва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маданий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алоқалари тадқиқ этилади</a:t>
            </a:r>
            <a:r>
              <a:rPr lang="ru-RU" sz="2800" dirty="0" smtClean="0">
                <a:solidFill>
                  <a:srgbClr val="FFFF00"/>
                </a:solidFill>
              </a:rPr>
              <a:t>. </a:t>
            </a:r>
          </a:p>
          <a:p>
            <a:pPr algn="just" hangingPunct="0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        </a:t>
            </a:r>
            <a:r>
              <a:rPr lang="ru-RU" sz="2800" dirty="0" err="1" smtClean="0">
                <a:solidFill>
                  <a:srgbClr val="FFFF00"/>
                </a:solidFill>
              </a:rPr>
              <a:t>Унда</a:t>
            </a:r>
            <a:r>
              <a:rPr lang="ru-RU" sz="2800" dirty="0" smtClean="0">
                <a:solidFill>
                  <a:srgbClr val="FFFF00"/>
                </a:solidFill>
              </a:rPr>
              <a:t> Франция </a:t>
            </a:r>
            <a:r>
              <a:rPr lang="ru-RU" sz="2800" dirty="0" err="1" smtClean="0">
                <a:solidFill>
                  <a:srgbClr val="FFFF00"/>
                </a:solidFill>
              </a:rPr>
              <a:t>ва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Ўзбекистон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ўртасида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дўстона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муносабатларнинг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ривожи</a:t>
            </a:r>
            <a:r>
              <a:rPr lang="ru-RU" sz="2800" dirty="0" smtClean="0">
                <a:solidFill>
                  <a:srgbClr val="FFFF00"/>
                </a:solidFill>
              </a:rPr>
              <a:t>, </a:t>
            </a:r>
            <a:r>
              <a:rPr lang="ru-RU" sz="2800" dirty="0" err="1" smtClean="0">
                <a:solidFill>
                  <a:srgbClr val="FFFF00"/>
                </a:solidFill>
              </a:rPr>
              <a:t>ҳар иккала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мамлакатнинг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сиёсий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институтлари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ҳамкорлиги ва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тажриба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алмашишлари</a:t>
            </a:r>
            <a:r>
              <a:rPr lang="ru-RU" sz="2800" dirty="0" smtClean="0">
                <a:solidFill>
                  <a:srgbClr val="FFFF00"/>
                </a:solidFill>
              </a:rPr>
              <a:t>, Француз </a:t>
            </a:r>
            <a:r>
              <a:rPr lang="ru-RU" sz="2800" dirty="0" err="1" smtClean="0">
                <a:solidFill>
                  <a:srgbClr val="FFFF00"/>
                </a:solidFill>
              </a:rPr>
              <a:t>ишбилармонлари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ва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сармоядорларининг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Ўзбекистон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иқтисодиётига қизиқиши</a:t>
            </a:r>
            <a:r>
              <a:rPr lang="ru-RU" sz="2800" dirty="0" smtClean="0">
                <a:solidFill>
                  <a:srgbClr val="FFFF00"/>
                </a:solidFill>
              </a:rPr>
              <a:t>, Франция </a:t>
            </a:r>
            <a:r>
              <a:rPr lang="ru-RU" sz="2800" dirty="0" err="1" smtClean="0">
                <a:solidFill>
                  <a:srgbClr val="FFFF00"/>
                </a:solidFill>
              </a:rPr>
              <a:t>ва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Ўзбекистон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банклари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ҳамкорлиги</a:t>
            </a:r>
            <a:r>
              <a:rPr lang="ru-RU" sz="2800" dirty="0" smtClean="0">
                <a:solidFill>
                  <a:srgbClr val="FFFF00"/>
                </a:solidFill>
              </a:rPr>
              <a:t>, француз </a:t>
            </a:r>
            <a:r>
              <a:rPr lang="ru-RU" sz="2800" dirty="0" err="1" smtClean="0">
                <a:solidFill>
                  <a:srgbClr val="FFFF00"/>
                </a:solidFill>
              </a:rPr>
              <a:t>ва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ўзбек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олимларининг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ўзаро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алоқалари масалаларига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асосий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эътибор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қаратилади</a:t>
            </a:r>
            <a:r>
              <a:rPr lang="ru-RU" sz="2800" dirty="0" smtClean="0">
                <a:solidFill>
                  <a:srgbClr val="FFFF00"/>
                </a:solidFill>
              </a:rPr>
              <a:t>.</a:t>
            </a:r>
          </a:p>
          <a:p>
            <a:pPr algn="just"/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00034" y="214290"/>
            <a:ext cx="8286808" cy="6286544"/>
          </a:xfrm>
        </p:spPr>
        <p:txBody>
          <a:bodyPr/>
          <a:lstStyle/>
          <a:p>
            <a:pPr algn="just"/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hangingPunct="0">
              <a:buNone/>
            </a:pPr>
            <a:r>
              <a:rPr lang="en-US" sz="2800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        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Шунингдек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,  Франция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ва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Ўзбекистон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маданий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алоқаларида</a:t>
            </a:r>
            <a:r>
              <a:rPr lang="uz-Cyrl-UZ" sz="2800" dirty="0" smtClean="0">
                <a:solidFill>
                  <a:srgbClr val="FFFF00"/>
                </a:solidFill>
                <a:latin typeface="+mj-lt"/>
              </a:rPr>
              <a:t> ЮНЕСКО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нинг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роли,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Францияда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uz-Cyrl-UZ" sz="2800" dirty="0" smtClean="0">
                <a:solidFill>
                  <a:srgbClr val="FFFF00"/>
                </a:solidFill>
                <a:latin typeface="+mj-lt"/>
              </a:rPr>
              <a:t>т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емурийлар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даври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тарихи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,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маданиятини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ўрганиш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масалалари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ҳам илмий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жиҳатдан чуқур  таҳлил этилган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.</a:t>
            </a:r>
          </a:p>
          <a:p>
            <a:pPr algn="just" hangingPunct="0">
              <a:buNone/>
            </a:pPr>
            <a:r>
              <a:rPr lang="en-US" sz="2800" dirty="0" smtClean="0">
                <a:solidFill>
                  <a:srgbClr val="FFFF00"/>
                </a:solidFill>
                <a:latin typeface="+mj-lt"/>
              </a:rPr>
              <a:t>       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Тадқиқот сўнгида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Ўзбекистон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ва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Франция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мамлакатларининг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ҳамкорлигини янада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ривожлантириш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юзасидан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муҳим хулоса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ва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амалий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тавсиялар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ишлаб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  <a:latin typeface="+mj-lt"/>
              </a:rPr>
              <a:t>чиқилган</a:t>
            </a:r>
            <a:r>
              <a:rPr lang="ru-RU" sz="2800" dirty="0" smtClean="0">
                <a:solidFill>
                  <a:srgbClr val="FFFF00"/>
                </a:solidFill>
                <a:latin typeface="+mj-lt"/>
              </a:rPr>
              <a:t>.</a:t>
            </a:r>
          </a:p>
          <a:p>
            <a:pPr algn="just"/>
            <a:endParaRPr lang="ru-RU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1702</TotalTime>
  <Words>360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Горизонт</vt:lpstr>
      <vt:lpstr>  ТАҚРИЗ ВА УНИ ЁЗИШ  ҚОИДАЛАРИ  </vt:lpstr>
      <vt:lpstr>Слайд 2</vt:lpstr>
      <vt:lpstr> </vt:lpstr>
      <vt:lpstr>Слайд 4</vt:lpstr>
      <vt:lpstr>Слайд 5</vt:lpstr>
      <vt:lpstr>Тақризнинг тузилиши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ИЖРО ИНТИЗОМИ ВА ҲУЖЖАТЛАР БИЛАН ИШЛАШДА ИШ ЮРИТИШНИ  ТАШКИЛ ҚИЛИШ</dc:title>
  <dc:creator>Shukhrat Kuchimov</dc:creator>
  <cp:lastModifiedBy>Пользователь</cp:lastModifiedBy>
  <cp:revision>363</cp:revision>
  <cp:lastPrinted>2014-12-02T13:17:35Z</cp:lastPrinted>
  <dcterms:created xsi:type="dcterms:W3CDTF">2014-09-24T07:53:02Z</dcterms:created>
  <dcterms:modified xsi:type="dcterms:W3CDTF">2018-03-27T12:50:26Z</dcterms:modified>
</cp:coreProperties>
</file>